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5" r:id="rId3"/>
    <p:sldId id="278" r:id="rId4"/>
    <p:sldId id="280" r:id="rId5"/>
    <p:sldId id="276" r:id="rId6"/>
    <p:sldId id="267" r:id="rId7"/>
    <p:sldId id="263" r:id="rId8"/>
    <p:sldId id="259" r:id="rId9"/>
    <p:sldId id="271" r:id="rId10"/>
    <p:sldId id="270" r:id="rId11"/>
    <p:sldId id="272" r:id="rId12"/>
    <p:sldId id="274" r:id="rId13"/>
    <p:sldId id="277" r:id="rId14"/>
    <p:sldId id="273" r:id="rId15"/>
    <p:sldId id="26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55F72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CAF9ED-07DC-4A11-8D7F-57B35C25682E}" styleName="Средний стиль 1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93D81CF-94F2-401A-BA57-92F5A7B2D0C5}" styleName="Средний стиль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75" d="100"/>
          <a:sy n="75" d="100"/>
        </p:scale>
        <p:origin x="-138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22.08.2016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22.08.2016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22.08.2016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22.08.2016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124744"/>
            <a:ext cx="8604448" cy="1902073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Особая экономическая зона технико-внедренческого типа «Исток»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7072" y="4077072"/>
            <a:ext cx="4953000" cy="1752600"/>
          </a:xfrm>
        </p:spPr>
        <p:txBody>
          <a:bodyPr/>
          <a:lstStyle/>
          <a:p>
            <a:r>
              <a:rPr lang="ru-RU" dirty="0" smtClean="0"/>
              <a:t>Городской округ Фрязино Московской области</a:t>
            </a:r>
            <a:endParaRPr lang="ru-RU" dirty="0"/>
          </a:p>
        </p:txBody>
      </p:sp>
      <p:pic>
        <p:nvPicPr>
          <p:cNvPr id="5" name="Рисунок 4" descr="Герб МО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4941168"/>
            <a:ext cx="1224136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640px-Coat_of_Arms_of_Fryazino_%28Moscow_oblast%29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5373216"/>
            <a:ext cx="936104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6" name="Picture 2" descr="http://www.istokmw.ru/tpl/images/logo_istok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61875" y="5157192"/>
            <a:ext cx="3193897" cy="79208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28613" y="228600"/>
            <a:ext cx="3657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smtClean="0">
                <a:solidFill>
                  <a:schemeClr val="bg1"/>
                </a:solidFill>
              </a:rPr>
              <a:t>Приложение </a:t>
            </a:r>
            <a:r>
              <a:rPr lang="ru-RU" sz="2800" b="1" smtClean="0">
                <a:solidFill>
                  <a:schemeClr val="bg1"/>
                </a:solidFill>
              </a:rPr>
              <a:t>Г</a:t>
            </a:r>
            <a:endParaRPr lang="en-US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42918"/>
            <a:ext cx="8229600" cy="500050"/>
          </a:xfrm>
        </p:spPr>
        <p:txBody>
          <a:bodyPr>
            <a:noAutofit/>
          </a:bodyPr>
          <a:lstStyle/>
          <a:p>
            <a:r>
              <a:rPr lang="ru-RU" sz="3400" b="1" dirty="0" smtClean="0"/>
              <a:t>Налоговые поступления в бюджеты</a:t>
            </a:r>
            <a:endParaRPr lang="ru-RU" sz="3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14744" y="5715016"/>
            <a:ext cx="1928826" cy="285752"/>
          </a:xfrm>
        </p:spPr>
        <p:txBody>
          <a:bodyPr>
            <a:noAutofit/>
          </a:bodyPr>
          <a:lstStyle/>
          <a:p>
            <a:pPr lvl="0">
              <a:buNone/>
            </a:pPr>
            <a:r>
              <a:rPr lang="ru-RU" sz="1600" b="1" dirty="0" smtClean="0">
                <a:solidFill>
                  <a:srgbClr val="002060"/>
                </a:solidFill>
              </a:rPr>
              <a:t>2016-2025 гг.:</a:t>
            </a: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4572000" y="6000768"/>
            <a:ext cx="4357718" cy="857232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2">
                  <a:lumMod val="75000"/>
                </a:schemeClr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ru-R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Страховые взносы </a:t>
            </a:r>
            <a:r>
              <a:rPr kumimoji="0" lang="ru-R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– 6 135 млн.руб.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2">
                  <a:lumMod val="75000"/>
                </a:schemeClr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ru-R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НДФЛ</a:t>
            </a:r>
            <a:r>
              <a:rPr kumimoji="0" lang="ru-R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– 3 880</a:t>
            </a:r>
            <a:r>
              <a:rPr kumimoji="0" lang="ru-RU" sz="15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млн.руб.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endParaRPr kumimoji="0" lang="ru-RU" sz="15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endParaRPr kumimoji="0" lang="ru-RU" sz="15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Содержимое 2"/>
          <p:cNvSpPr txBox="1">
            <a:spLocks/>
          </p:cNvSpPr>
          <p:nvPr/>
        </p:nvSpPr>
        <p:spPr>
          <a:xfrm>
            <a:off x="357158" y="6000768"/>
            <a:ext cx="4214842" cy="65473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2">
                  <a:lumMod val="75000"/>
                </a:schemeClr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ru-R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Налог на прибыль </a:t>
            </a:r>
            <a:r>
              <a:rPr kumimoji="0" lang="ru-R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– 2 145 млн.руб.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2">
                  <a:lumMod val="75000"/>
                </a:schemeClr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ru-RU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НДС </a:t>
            </a:r>
            <a:r>
              <a:rPr kumimoji="0" lang="ru-RU" sz="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– 10 322 млн.руб.</a:t>
            </a:r>
            <a:endParaRPr kumimoji="0" lang="ru-RU" sz="15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 descr="C:\OЭЗ\Презентация ИСТОК\Рисунок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428736"/>
            <a:ext cx="4297363" cy="4011613"/>
          </a:xfrm>
          <a:prstGeom prst="rect">
            <a:avLst/>
          </a:prstGeom>
          <a:noFill/>
        </p:spPr>
      </p:pic>
      <p:pic>
        <p:nvPicPr>
          <p:cNvPr id="4" name="Picture 2" descr="C:\OЭЗ\Презентация ИСТОК\Рисунок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1428736"/>
            <a:ext cx="4481512" cy="42989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356"/>
            <a:ext cx="8229600" cy="285736"/>
          </a:xfrm>
        </p:spPr>
        <p:txBody>
          <a:bodyPr>
            <a:noAutofit/>
          </a:bodyPr>
          <a:lstStyle/>
          <a:p>
            <a:r>
              <a:rPr lang="ru-RU" sz="3400" b="1" dirty="0" smtClean="0"/>
              <a:t>Инфраструктура ОЭЗ</a:t>
            </a:r>
            <a:endParaRPr lang="ru-RU" sz="3400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285860"/>
          <a:ext cx="8358246" cy="459805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234383"/>
                <a:gridCol w="6123863"/>
              </a:tblGrid>
              <a:tr h="349428">
                <a:tc>
                  <a:txBody>
                    <a:bodyPr/>
                    <a:lstStyle/>
                    <a:p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135642"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Авто</a:t>
                      </a:r>
                      <a:endParaRPr lang="ru-RU" sz="18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Font typeface="Wingdings" pitchFamily="2" charset="2"/>
                        <a:buChar char="Ø"/>
                      </a:pPr>
                      <a:r>
                        <a:rPr kumimoji="0" lang="ru-RU" sz="1800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15 км – ЦКАД, 25 км – МКАД </a:t>
                      </a:r>
                    </a:p>
                    <a:p>
                      <a:pPr lvl="0">
                        <a:buFont typeface="Wingdings" pitchFamily="2" charset="2"/>
                        <a:buChar char="Ø"/>
                      </a:pPr>
                      <a:r>
                        <a:rPr kumimoji="0" lang="ru-RU" sz="1800" kern="120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Фряновское</a:t>
                      </a:r>
                      <a:r>
                        <a:rPr kumimoji="0" lang="ru-RU" sz="1800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 шоссе (Р110: Щелково-Фряново)</a:t>
                      </a:r>
                    </a:p>
                    <a:p>
                      <a:pPr lvl="0">
                        <a:buFont typeface="Wingdings" pitchFamily="2" charset="2"/>
                        <a:buChar char="Ø"/>
                      </a:pPr>
                      <a:r>
                        <a:rPr kumimoji="0" lang="ru-RU" sz="1800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автомагистраль – Щелковское шоссе (Р103)</a:t>
                      </a:r>
                    </a:p>
                    <a:p>
                      <a:endParaRPr lang="ru-RU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829892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Ж/Д пути,</a:t>
                      </a:r>
                    </a:p>
                    <a:p>
                      <a:r>
                        <a:rPr kumimoji="0" lang="ru-RU" sz="1800" b="1" kern="12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платформы </a:t>
                      </a:r>
                      <a:endParaRPr lang="ru-RU" sz="18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Ø"/>
                      </a:pPr>
                      <a:r>
                        <a:rPr kumimoji="0" lang="ru-RU" sz="1800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ветка </a:t>
                      </a:r>
                      <a:r>
                        <a:rPr kumimoji="0" lang="ru-RU" sz="1800" kern="120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Мытищи-Болшево-Фрязино</a:t>
                      </a:r>
                      <a:endParaRPr kumimoji="0" lang="ru-RU" sz="1800" kern="1200" dirty="0" smtClean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  <a:p>
                      <a:pPr>
                        <a:buFont typeface="Wingdings" pitchFamily="2" charset="2"/>
                        <a:buChar char="Ø"/>
                      </a:pPr>
                      <a:r>
                        <a:rPr kumimoji="0" lang="ru-RU" sz="1800" kern="120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Фрязино-Товарная</a:t>
                      </a:r>
                      <a:r>
                        <a:rPr kumimoji="0" lang="ru-RU" sz="1800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 и </a:t>
                      </a:r>
                      <a:r>
                        <a:rPr kumimoji="0" lang="ru-RU" sz="1800" kern="120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Фрязино-Пассажирская</a:t>
                      </a:r>
                      <a:endParaRPr lang="ru-RU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49428">
                <a:tc>
                  <a:txBody>
                    <a:bodyPr/>
                    <a:lstStyle/>
                    <a:p>
                      <a:endParaRPr lang="ru-RU" sz="18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Ø"/>
                      </a:pPr>
                      <a:endParaRPr lang="ru-RU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611499"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Речные порты </a:t>
                      </a:r>
                      <a:endParaRPr lang="ru-RU" sz="18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Ø"/>
                      </a:pPr>
                      <a:r>
                        <a:rPr lang="ru-RU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60 км в г.Москва - </a:t>
                      </a:r>
                      <a:r>
                        <a:rPr kumimoji="0" lang="ru-RU" sz="1800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Южный, Северный и Западный портовые комплексы</a:t>
                      </a:r>
                      <a:endParaRPr lang="ru-RU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49428">
                <a:tc>
                  <a:txBody>
                    <a:bodyPr/>
                    <a:lstStyle/>
                    <a:p>
                      <a:endParaRPr lang="ru-RU" sz="18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811600"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Аэропорты</a:t>
                      </a:r>
                      <a:endParaRPr lang="ru-RU" sz="18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Ø"/>
                      </a:pPr>
                      <a:r>
                        <a:rPr lang="ru-RU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60 км – </a:t>
                      </a:r>
                      <a:r>
                        <a:rPr kumimoji="0" lang="ru-RU" sz="1800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Шереметьево</a:t>
                      </a:r>
                    </a:p>
                    <a:p>
                      <a:pPr>
                        <a:buFont typeface="Wingdings" pitchFamily="2" charset="2"/>
                        <a:buChar char="Ø"/>
                      </a:pPr>
                      <a:r>
                        <a:rPr lang="ru-RU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80 км  – </a:t>
                      </a:r>
                      <a:r>
                        <a:rPr kumimoji="0" lang="ru-RU" sz="1800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Домодедово</a:t>
                      </a:r>
                      <a:endParaRPr lang="ru-RU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Рисунок 6" descr="Авиа-, авто-, ж/д билеты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32856" y="4575484"/>
            <a:ext cx="2711144" cy="2282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356"/>
            <a:ext cx="8229600" cy="285736"/>
          </a:xfrm>
        </p:spPr>
        <p:txBody>
          <a:bodyPr>
            <a:noAutofit/>
          </a:bodyPr>
          <a:lstStyle/>
          <a:p>
            <a:r>
              <a:rPr lang="ru-RU" sz="3400" b="1" dirty="0" smtClean="0"/>
              <a:t>Инженерно-технические сети</a:t>
            </a:r>
            <a:endParaRPr lang="ru-RU" sz="3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285860"/>
          <a:ext cx="8715436" cy="477800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42942"/>
                <a:gridCol w="2214578"/>
                <a:gridCol w="5857916"/>
              </a:tblGrid>
              <a:tr h="349428">
                <a:tc>
                  <a:txBody>
                    <a:bodyPr/>
                    <a:lstStyle/>
                    <a:p>
                      <a:endParaRPr lang="ru-RU" sz="17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700" b="1" kern="1200" dirty="0" err="1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Электро</a:t>
                      </a:r>
                      <a:r>
                        <a:rPr kumimoji="0" lang="ru-RU" sz="1700" b="1" kern="12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-</a:t>
                      </a:r>
                    </a:p>
                    <a:p>
                      <a:r>
                        <a:rPr kumimoji="0" lang="ru-RU" sz="1700" b="1" kern="12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снабжение</a:t>
                      </a:r>
                      <a:endParaRPr lang="ru-RU" sz="17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buFont typeface="Wingdings" pitchFamily="2" charset="2"/>
                        <a:buChar char="Ø"/>
                      </a:pPr>
                      <a:r>
                        <a:rPr kumimoji="0" lang="ru-RU" sz="17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ПС 110/35/10 кВ «</a:t>
                      </a:r>
                      <a:r>
                        <a:rPr kumimoji="0" lang="ru-RU" sz="1700" kern="120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Фрязино</a:t>
                      </a:r>
                      <a:r>
                        <a:rPr kumimoji="0" lang="ru-RU" sz="17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» ОАО«МОЭСК»</a:t>
                      </a:r>
                    </a:p>
                    <a:p>
                      <a:pPr algn="just">
                        <a:buFont typeface="Wingdings" pitchFamily="2" charset="2"/>
                        <a:buChar char="Ø"/>
                      </a:pPr>
                      <a:r>
                        <a:rPr kumimoji="0" lang="ru-RU" sz="17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установленная мощность трансформаторов - 3х40МВА</a:t>
                      </a:r>
                    </a:p>
                    <a:p>
                      <a:pPr algn="just">
                        <a:buFont typeface="Wingdings" pitchFamily="2" charset="2"/>
                        <a:buChar char="Ø"/>
                      </a:pPr>
                      <a:r>
                        <a:rPr kumimoji="0" lang="ru-RU" sz="17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фактическая загрузка - 62,4 МВА</a:t>
                      </a:r>
                    </a:p>
                    <a:p>
                      <a:pPr algn="just">
                        <a:buFont typeface="Wingdings" pitchFamily="2" charset="2"/>
                        <a:buChar char="Ø"/>
                      </a:pPr>
                      <a:r>
                        <a:rPr kumimoji="0" lang="ru-RU" sz="17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максимальный резерв мощности -  8,915 МВА</a:t>
                      </a:r>
                    </a:p>
                    <a:p>
                      <a:pPr algn="just">
                        <a:buFont typeface="Wingdings" pitchFamily="2" charset="2"/>
                        <a:buNone/>
                      </a:pPr>
                      <a:endParaRPr lang="ru-RU" sz="17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1135642">
                <a:tc>
                  <a:txBody>
                    <a:bodyPr/>
                    <a:lstStyle/>
                    <a:p>
                      <a:endParaRPr lang="ru-RU" sz="17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7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Тепло-</a:t>
                      </a:r>
                    </a:p>
                    <a:p>
                      <a:r>
                        <a:rPr lang="ru-RU" sz="17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снабжение</a:t>
                      </a:r>
                      <a:endParaRPr lang="ru-RU" sz="17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buFont typeface="Wingdings" pitchFamily="2" charset="2"/>
                        <a:buChar char="Ø"/>
                      </a:pPr>
                      <a:r>
                        <a:rPr kumimoji="0" lang="ru-RU" sz="17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котельная АО «НПП «Исток» </a:t>
                      </a:r>
                      <a:r>
                        <a:rPr kumimoji="0" lang="ru-RU" sz="1700" kern="120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им.Шокина</a:t>
                      </a:r>
                      <a:r>
                        <a:rPr kumimoji="0" lang="ru-RU" sz="17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» мощностью 160 Гкал/час</a:t>
                      </a:r>
                    </a:p>
                    <a:p>
                      <a:pPr algn="just">
                        <a:buFont typeface="Wingdings" pitchFamily="2" charset="2"/>
                        <a:buChar char="Ø"/>
                      </a:pPr>
                      <a:r>
                        <a:rPr kumimoji="0" lang="ru-RU" sz="17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резерв - 80 Гкал/час</a:t>
                      </a:r>
                      <a:endParaRPr lang="ru-RU" sz="17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829892">
                <a:tc>
                  <a:txBody>
                    <a:bodyPr/>
                    <a:lstStyle/>
                    <a:p>
                      <a:endParaRPr lang="ru-RU" sz="17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700" b="1" kern="1200" dirty="0" err="1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Газо</a:t>
                      </a:r>
                      <a:r>
                        <a:rPr kumimoji="0" lang="ru-RU" sz="1700" b="1" kern="12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-</a:t>
                      </a:r>
                    </a:p>
                    <a:p>
                      <a:r>
                        <a:rPr kumimoji="0" lang="ru-RU" sz="1700" b="1" kern="12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снабжение</a:t>
                      </a:r>
                      <a:endParaRPr lang="ru-RU" sz="17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buFont typeface="Wingdings" pitchFamily="2" charset="2"/>
                        <a:buChar char="Ø"/>
                      </a:pPr>
                      <a:r>
                        <a:rPr kumimoji="0" lang="ru-RU" sz="17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местная сеть газоснабжения, соединенная газопроводом с «</a:t>
                      </a:r>
                      <a:r>
                        <a:rPr kumimoji="0" lang="ru-RU" sz="1700" kern="120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Литвиновской</a:t>
                      </a:r>
                      <a:r>
                        <a:rPr kumimoji="0" lang="ru-RU" sz="17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ГРС» в объеме 29млн.м</a:t>
                      </a:r>
                      <a:r>
                        <a:rPr kumimoji="0" lang="ru-RU" sz="1700" kern="1200" baseline="300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3</a:t>
                      </a:r>
                      <a:endParaRPr kumimoji="0" lang="ru-RU" sz="1700" kern="1200" baseline="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  <a:p>
                      <a:pPr algn="just">
                        <a:buFont typeface="Wingdings" pitchFamily="2" charset="2"/>
                        <a:buChar char="Ø"/>
                      </a:pPr>
                      <a:r>
                        <a:rPr kumimoji="0" lang="ru-RU" sz="17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Разрешенная мощность  - 33,6 млн. </a:t>
                      </a:r>
                      <a:r>
                        <a:rPr kumimoji="0" lang="ru-RU" sz="1700" kern="120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т.у.т</a:t>
                      </a:r>
                      <a:r>
                        <a:rPr kumimoji="0" lang="ru-RU" sz="17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газа/год</a:t>
                      </a:r>
                    </a:p>
                    <a:p>
                      <a:pPr algn="just">
                        <a:buFont typeface="Wingdings" pitchFamily="2" charset="2"/>
                        <a:buNone/>
                      </a:pPr>
                      <a:endParaRPr lang="ru-RU" sz="17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49428">
                <a:tc>
                  <a:txBody>
                    <a:bodyPr/>
                    <a:lstStyle/>
                    <a:p>
                      <a:endParaRPr lang="ru-RU" sz="17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7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Водоснабжение </a:t>
                      </a:r>
                    </a:p>
                    <a:p>
                      <a:r>
                        <a:rPr lang="ru-RU" sz="17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и водоотведение</a:t>
                      </a:r>
                      <a:endParaRPr lang="ru-RU" sz="17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buFont typeface="Wingdings" pitchFamily="2" charset="2"/>
                        <a:buChar char="Ø"/>
                      </a:pPr>
                      <a:r>
                        <a:rPr kumimoji="0" lang="ru-RU" sz="17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ВЗУ №3 (МУП "Водоканал" г. </a:t>
                      </a:r>
                      <a:r>
                        <a:rPr kumimoji="0" lang="ru-RU" sz="1700" kern="120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Фрязино</a:t>
                      </a:r>
                      <a:r>
                        <a:rPr kumimoji="0" lang="ru-RU" sz="17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) ФГУП «НПП «Исток» производительностью 4800 куб.м/сутки</a:t>
                      </a:r>
                      <a:endParaRPr lang="ru-RU" sz="17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Рисунок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285860"/>
            <a:ext cx="690563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4071942"/>
            <a:ext cx="681038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5500702"/>
            <a:ext cx="661988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2928934"/>
            <a:ext cx="671513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857232"/>
            <a:ext cx="8229600" cy="428628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Информационно-коммуникационная инфраструктура</a:t>
            </a:r>
            <a:endParaRPr lang="ru-RU" sz="32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785926"/>
          <a:ext cx="8715436" cy="390932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14446"/>
                <a:gridCol w="2571768"/>
                <a:gridCol w="4929222"/>
              </a:tblGrid>
              <a:tr h="349428">
                <a:tc>
                  <a:txBody>
                    <a:bodyPr/>
                    <a:lstStyle/>
                    <a:p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Ø"/>
                      </a:pPr>
                      <a:endParaRPr lang="ru-RU" dirty="0"/>
                    </a:p>
                  </a:txBody>
                  <a:tcPr/>
                </a:tc>
              </a:tr>
              <a:tr h="1135642">
                <a:tc>
                  <a:txBody>
                    <a:bodyPr/>
                    <a:lstStyle/>
                    <a:p>
                      <a:endParaRPr lang="ru-RU" sz="17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ru-RU" sz="1800" b="1" kern="1200" dirty="0" smtClean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  <a:p>
                      <a:r>
                        <a:rPr kumimoji="0" lang="ru-RU" sz="1800" b="1" kern="1200" dirty="0" err="1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Теле-коммуникации</a:t>
                      </a:r>
                      <a:endParaRPr lang="ru-RU" sz="17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endParaRPr kumimoji="0" lang="ru-RU" sz="1800" kern="120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волоконно-оптическая  сеть  пропускной способностью -</a:t>
                      </a:r>
                      <a:r>
                        <a:rPr kumimoji="0" lang="ru-RU" sz="1800" kern="12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kumimoji="0" lang="ru-RU" sz="18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более 10 Гбит</a:t>
                      </a:r>
                      <a:endParaRPr lang="ru-RU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829892">
                <a:tc>
                  <a:txBody>
                    <a:bodyPr/>
                    <a:lstStyle/>
                    <a:p>
                      <a:endParaRPr lang="ru-RU" sz="17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kern="12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Информационно-вычислительные сети </a:t>
                      </a:r>
                    </a:p>
                    <a:p>
                      <a:endParaRPr lang="ru-RU" sz="17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buFont typeface="Wingdings" pitchFamily="2" charset="2"/>
                        <a:buChar char="Ø"/>
                      </a:pPr>
                      <a:r>
                        <a:rPr kumimoji="0" lang="ru-RU" sz="18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на основе медной витой пары категории 5Е и выше</a:t>
                      </a:r>
                    </a:p>
                    <a:p>
                      <a:pPr algn="just">
                        <a:buFont typeface="Wingdings" pitchFamily="2" charset="2"/>
                        <a:buChar char="Ø"/>
                      </a:pPr>
                      <a:r>
                        <a:rPr kumimoji="0" lang="ru-RU" sz="18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пропускная способность до 1 </a:t>
                      </a:r>
                      <a:r>
                        <a:rPr kumimoji="0" lang="ru-RU" sz="1800" kern="120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Gbs</a:t>
                      </a:r>
                      <a:endParaRPr kumimoji="0" lang="ru-RU" sz="1800" kern="120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  <a:p>
                      <a:pPr algn="l">
                        <a:buFont typeface="Wingdings" pitchFamily="2" charset="2"/>
                        <a:buChar char="Ø"/>
                      </a:pPr>
                      <a:r>
                        <a:rPr kumimoji="0" lang="ru-RU" sz="18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сетевое оборудование </a:t>
                      </a:r>
                      <a:r>
                        <a:rPr kumimoji="0" lang="ru-RU" sz="1800" kern="120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D-link</a:t>
                      </a:r>
                      <a:r>
                        <a:rPr kumimoji="0" lang="ru-RU" sz="18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с резервированием по питанию</a:t>
                      </a:r>
                    </a:p>
                    <a:p>
                      <a:pPr algn="just">
                        <a:buFont typeface="Wingdings" pitchFamily="2" charset="2"/>
                        <a:buNone/>
                      </a:pPr>
                      <a:endParaRPr lang="ru-RU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49428">
                <a:tc>
                  <a:txBody>
                    <a:bodyPr/>
                    <a:lstStyle/>
                    <a:p>
                      <a:endParaRPr kumimoji="0" lang="ru-RU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Линии телефонной связи</a:t>
                      </a:r>
                      <a:endParaRPr kumimoji="0" lang="ru-RU" sz="1800" b="1" kern="1200" dirty="0">
                        <a:solidFill>
                          <a:schemeClr val="bg2">
                            <a:lumMod val="2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Ø"/>
                      </a:pPr>
                      <a:r>
                        <a:rPr kumimoji="0" lang="ru-RU" sz="18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телефонная сеть Щелковского узла связи, (Московский филиал ОАО "</a:t>
                      </a:r>
                      <a:r>
                        <a:rPr kumimoji="0" lang="ru-RU" sz="1800" kern="120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Ростелеком</a:t>
                      </a:r>
                      <a:r>
                        <a:rPr kumimoji="0" lang="ru-RU" sz="18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")</a:t>
                      </a:r>
                      <a:endParaRPr lang="ru-RU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Рисунок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785926"/>
            <a:ext cx="1285884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642918"/>
            <a:ext cx="8229600" cy="571504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Высококвалифицированные кадры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1428736"/>
            <a:ext cx="7572428" cy="4929222"/>
          </a:xfrm>
        </p:spPr>
        <p:txBody>
          <a:bodyPr>
            <a:normAutofit fontScale="92500" lnSpcReduction="20000"/>
          </a:bodyPr>
          <a:lstStyle/>
          <a:p>
            <a:pPr marL="624078" indent="-514350">
              <a:buNone/>
            </a:pPr>
            <a:r>
              <a:rPr lang="en-US" sz="1600" dirty="0" smtClean="0"/>
              <a:t>I. </a:t>
            </a:r>
            <a:r>
              <a:rPr lang="ru-RU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Филиалы академических институтов:</a:t>
            </a:r>
          </a:p>
          <a:p>
            <a:pPr marL="711200" indent="-347663">
              <a:buFont typeface="Wingdings" pitchFamily="2" charset="2"/>
              <a:buChar char="§"/>
            </a:pPr>
            <a:r>
              <a:rPr lang="ru-RU" sz="1600" dirty="0" smtClean="0">
                <a:solidFill>
                  <a:schemeClr val="accent3">
                    <a:lumMod val="75000"/>
                  </a:schemeClr>
                </a:solidFill>
              </a:rPr>
              <a:t>ФИРЭ им. В.А.Котельникова РАН</a:t>
            </a:r>
          </a:p>
          <a:p>
            <a:pPr marL="711200" indent="-347663">
              <a:buFont typeface="Wingdings" pitchFamily="2" charset="2"/>
              <a:buChar char="§"/>
            </a:pPr>
            <a:r>
              <a:rPr lang="ru-RU" sz="1600" dirty="0" smtClean="0">
                <a:solidFill>
                  <a:schemeClr val="accent3">
                    <a:lumMod val="75000"/>
                  </a:schemeClr>
                </a:solidFill>
              </a:rPr>
              <a:t>СКБ ИРЭ РАН</a:t>
            </a:r>
          </a:p>
          <a:p>
            <a:pPr>
              <a:buNone/>
            </a:pPr>
            <a:endParaRPr lang="ru-RU" sz="1600" u="sng" dirty="0" smtClean="0"/>
          </a:p>
          <a:p>
            <a:pPr marL="624078" indent="-514350">
              <a:buNone/>
            </a:pPr>
            <a:r>
              <a:rPr lang="en-US" sz="1600" dirty="0" smtClean="0"/>
              <a:t>II</a:t>
            </a:r>
            <a:r>
              <a:rPr lang="en-US" sz="1600" b="1" dirty="0" smtClean="0"/>
              <a:t>. </a:t>
            </a:r>
            <a:r>
              <a:rPr lang="ru-RU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ВУЗы (филиалы):</a:t>
            </a:r>
          </a:p>
          <a:p>
            <a:pPr lvl="1">
              <a:buFont typeface="Wingdings" pitchFamily="2" charset="2"/>
              <a:buChar char="§"/>
            </a:pPr>
            <a:r>
              <a:rPr lang="ru-RU" sz="1400" dirty="0" smtClean="0"/>
              <a:t>Московский технологический университет,</a:t>
            </a:r>
          </a:p>
          <a:p>
            <a:pPr lvl="1">
              <a:buFont typeface="Wingdings" pitchFamily="2" charset="2"/>
              <a:buChar char="§"/>
            </a:pPr>
            <a:r>
              <a:rPr lang="ru-RU" sz="1400" dirty="0" smtClean="0"/>
              <a:t>Московский государственный областной университет (техническое училище),</a:t>
            </a:r>
          </a:p>
          <a:p>
            <a:pPr lvl="1">
              <a:buFont typeface="Wingdings" pitchFamily="2" charset="2"/>
              <a:buChar char="§"/>
            </a:pPr>
            <a:r>
              <a:rPr lang="ru-RU" sz="1400" dirty="0" smtClean="0"/>
              <a:t>Современная гуманитарная академия, </a:t>
            </a:r>
          </a:p>
          <a:p>
            <a:pPr lvl="1">
              <a:buFont typeface="Wingdings" pitchFamily="2" charset="2"/>
              <a:buChar char="§"/>
            </a:pPr>
            <a:r>
              <a:rPr lang="ru-RU" sz="1400" dirty="0" smtClean="0"/>
              <a:t>Базовые кафедры МФТИ, МГТУ им. Н.Э. Баумана </a:t>
            </a:r>
          </a:p>
          <a:p>
            <a:pPr lvl="1">
              <a:buNone/>
            </a:pPr>
            <a:endParaRPr lang="en-US" sz="16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623888" lvl="1" indent="-536575">
              <a:buNone/>
            </a:pPr>
            <a:r>
              <a:rPr lang="en-US" sz="1600" dirty="0" smtClean="0">
                <a:solidFill>
                  <a:schemeClr val="tx1"/>
                </a:solidFill>
              </a:rPr>
              <a:t>III. </a:t>
            </a:r>
            <a:r>
              <a:rPr lang="ru-RU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СУЗы</a:t>
            </a:r>
            <a:r>
              <a:rPr lang="ru-RU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:</a:t>
            </a:r>
          </a:p>
          <a:p>
            <a:pPr marL="711200" indent="-347663">
              <a:buFont typeface="Wingdings" pitchFamily="2" charset="2"/>
              <a:buChar char="§"/>
            </a:pPr>
            <a:r>
              <a:rPr lang="ru-RU" sz="1600" dirty="0" err="1" smtClean="0">
                <a:solidFill>
                  <a:schemeClr val="accent4">
                    <a:lumMod val="75000"/>
                  </a:schemeClr>
                </a:solidFill>
              </a:rPr>
              <a:t>Фрязинский</a:t>
            </a:r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</a:rPr>
              <a:t> государственный техникум электроники</a:t>
            </a:r>
          </a:p>
          <a:p>
            <a:pPr marL="711200" indent="-347663">
              <a:buFont typeface="Wingdings" pitchFamily="2" charset="2"/>
              <a:buChar char="§"/>
            </a:pPr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</a:rPr>
              <a:t>Профессиональное училище № 86</a:t>
            </a:r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r>
              <a:rPr lang="en-US" sz="1600" dirty="0" smtClean="0"/>
              <a:t>IV. </a:t>
            </a:r>
            <a:r>
              <a:rPr lang="ru-RU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Система дошкольного и школьного образования:</a:t>
            </a:r>
            <a:endParaRPr lang="ru-RU" sz="1600" dirty="0" smtClean="0"/>
          </a:p>
          <a:p>
            <a:pPr marL="711200" indent="-347663">
              <a:buFont typeface="Wingdings" pitchFamily="2" charset="2"/>
              <a:buChar char="§"/>
            </a:pPr>
            <a:r>
              <a:rPr lang="ru-RU" sz="1600" dirty="0" smtClean="0"/>
              <a:t>15 дошкольных учреждений</a:t>
            </a:r>
          </a:p>
          <a:p>
            <a:pPr marL="711200" indent="-347663">
              <a:buFont typeface="Wingdings" pitchFamily="2" charset="2"/>
              <a:buChar char="§"/>
            </a:pPr>
            <a:r>
              <a:rPr lang="ru-RU" sz="1600" dirty="0" smtClean="0"/>
              <a:t>5 общеобразовательных школ, </a:t>
            </a:r>
          </a:p>
          <a:p>
            <a:pPr marL="711200" indent="-347663">
              <a:buFont typeface="Wingdings" pitchFamily="2" charset="2"/>
              <a:buChar char="§"/>
            </a:pPr>
            <a:r>
              <a:rPr lang="ru-RU" sz="1600" dirty="0" smtClean="0"/>
              <a:t>частный детский сад, открытая школа, гимназия и лицей, </a:t>
            </a:r>
          </a:p>
          <a:p>
            <a:pPr marL="711200" indent="-347663">
              <a:buFont typeface="Wingdings" pitchFamily="2" charset="2"/>
              <a:buChar char="§"/>
            </a:pPr>
            <a:r>
              <a:rPr lang="ru-RU" sz="1600" dirty="0" smtClean="0"/>
              <a:t>4 учреждения дополнительного образования, </a:t>
            </a:r>
          </a:p>
          <a:p>
            <a:pPr marL="711200" indent="-347663">
              <a:buFont typeface="Wingdings" pitchFamily="2" charset="2"/>
              <a:buChar char="§"/>
            </a:pPr>
            <a:r>
              <a:rPr lang="ru-RU" sz="1600" dirty="0" smtClean="0"/>
              <a:t>Московский областной профессиональный колледж инновационных технологий</a:t>
            </a:r>
            <a:endParaRPr lang="ru-RU" sz="1600" dirty="0" smtClean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357298"/>
            <a:ext cx="1143000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500306"/>
            <a:ext cx="1152525" cy="109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5214950"/>
            <a:ext cx="10763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58" y="4143380"/>
            <a:ext cx="108585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928802"/>
            <a:ext cx="1357322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71480"/>
            <a:ext cx="5643602" cy="1066800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Дополнительные сервисы </a:t>
            </a:r>
            <a:br>
              <a:rPr lang="ru-RU" sz="3200" b="1" dirty="0" smtClean="0"/>
            </a:br>
            <a:r>
              <a:rPr lang="ru-RU" sz="3200" b="1" dirty="0" smtClean="0"/>
              <a:t>для резидентов ОЭЗ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00166" y="2000240"/>
            <a:ext cx="7186634" cy="4429156"/>
          </a:xfrm>
        </p:spPr>
        <p:txBody>
          <a:bodyPr>
            <a:normAutofit/>
          </a:bodyPr>
          <a:lstStyle/>
          <a:p>
            <a:pPr algn="just">
              <a:spcBef>
                <a:spcPts val="0"/>
              </a:spcBef>
              <a:spcAft>
                <a:spcPts val="600"/>
              </a:spcAft>
              <a:buClr>
                <a:schemeClr val="accent2">
                  <a:lumMod val="75000"/>
                </a:schemeClr>
              </a:buClr>
              <a:buFont typeface="Wingdings" pitchFamily="2" charset="2"/>
              <a:buChar char="q"/>
            </a:pPr>
            <a:r>
              <a:rPr lang="ru-RU" sz="2200" dirty="0" smtClean="0"/>
              <a:t>Бесплатное подключение к электрическим и тепловым сетям</a:t>
            </a:r>
          </a:p>
          <a:p>
            <a:pPr algn="just">
              <a:spcBef>
                <a:spcPts val="0"/>
              </a:spcBef>
              <a:spcAft>
                <a:spcPts val="600"/>
              </a:spcAft>
              <a:buClr>
                <a:schemeClr val="accent2">
                  <a:lumMod val="75000"/>
                </a:schemeClr>
              </a:buClr>
              <a:buFont typeface="Wingdings" pitchFamily="2" charset="2"/>
              <a:buChar char="q"/>
            </a:pPr>
            <a:r>
              <a:rPr lang="ru-RU" sz="2200" dirty="0" smtClean="0"/>
              <a:t>Предоставление </a:t>
            </a:r>
            <a:r>
              <a:rPr lang="en-US" sz="2200" dirty="0" smtClean="0"/>
              <a:t>IT</a:t>
            </a:r>
            <a:r>
              <a:rPr lang="ru-RU" sz="2200" dirty="0" smtClean="0"/>
              <a:t>-инфраструктуры, услуг связи, услуг по автоматизации бизнес-процессов</a:t>
            </a:r>
          </a:p>
          <a:p>
            <a:pPr algn="just">
              <a:spcBef>
                <a:spcPts val="0"/>
              </a:spcBef>
              <a:spcAft>
                <a:spcPts val="600"/>
              </a:spcAft>
              <a:buClr>
                <a:schemeClr val="accent2">
                  <a:lumMod val="75000"/>
                </a:schemeClr>
              </a:buClr>
              <a:buFont typeface="Wingdings" pitchFamily="2" charset="2"/>
              <a:buChar char="q"/>
            </a:pPr>
            <a:r>
              <a:rPr lang="ru-RU" sz="2200" dirty="0" smtClean="0"/>
              <a:t>Услуги таможенного представителя (брокера)</a:t>
            </a:r>
          </a:p>
          <a:p>
            <a:pPr algn="just">
              <a:spcBef>
                <a:spcPts val="0"/>
              </a:spcBef>
              <a:spcAft>
                <a:spcPts val="600"/>
              </a:spcAft>
              <a:buClr>
                <a:schemeClr val="accent2">
                  <a:lumMod val="75000"/>
                </a:schemeClr>
              </a:buClr>
              <a:buFont typeface="Wingdings" pitchFamily="2" charset="2"/>
              <a:buChar char="q"/>
            </a:pPr>
            <a:r>
              <a:rPr lang="ru-RU" sz="2200" dirty="0" smtClean="0"/>
              <a:t>Предоставление рекламно-маркетинговых услуг, организация и проведение  международных выставок</a:t>
            </a:r>
          </a:p>
          <a:p>
            <a:pPr algn="just">
              <a:spcBef>
                <a:spcPts val="0"/>
              </a:spcBef>
              <a:spcAft>
                <a:spcPts val="600"/>
              </a:spcAft>
              <a:buClr>
                <a:schemeClr val="accent2">
                  <a:lumMod val="75000"/>
                </a:schemeClr>
              </a:buClr>
              <a:buFont typeface="Wingdings" pitchFamily="2" charset="2"/>
              <a:buChar char="q"/>
            </a:pPr>
            <a:r>
              <a:rPr lang="ru-RU" sz="2200" dirty="0" smtClean="0"/>
              <a:t>Консалтинг, юридические услуги, ведение бухгалтерского учета</a:t>
            </a:r>
          </a:p>
          <a:p>
            <a:pPr algn="just">
              <a:spcBef>
                <a:spcPts val="0"/>
              </a:spcBef>
              <a:spcAft>
                <a:spcPts val="600"/>
              </a:spcAft>
              <a:buClr>
                <a:schemeClr val="accent2">
                  <a:lumMod val="75000"/>
                </a:schemeClr>
              </a:buClr>
              <a:buFont typeface="Wingdings" pitchFamily="2" charset="2"/>
              <a:buChar char="q"/>
            </a:pPr>
            <a:r>
              <a:rPr lang="ru-RU" sz="2200" dirty="0" smtClean="0"/>
              <a:t>Обучение персонала</a:t>
            </a:r>
            <a:endParaRPr lang="ru-RU" sz="2200" dirty="0"/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ru-RU" sz="2200" dirty="0" smtClean="0">
              <a:solidFill>
                <a:schemeClr val="tx1"/>
              </a:solidFill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4643446"/>
            <a:ext cx="108585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3429000"/>
            <a:ext cx="923925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Рисунок 2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29488" y="5572140"/>
            <a:ext cx="1714512" cy="1285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500034" y="4429132"/>
            <a:ext cx="5286412" cy="36933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500034" y="4286256"/>
            <a:ext cx="5286412" cy="36933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928670"/>
            <a:ext cx="8572528" cy="500066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Первая в России ОЭЗ </a:t>
            </a:r>
            <a:r>
              <a:rPr lang="en-US" sz="3200" b="1" dirty="0" smtClean="0"/>
              <a:t/>
            </a:r>
            <a:br>
              <a:rPr lang="en-US" sz="3200" b="1" dirty="0" smtClean="0"/>
            </a:br>
            <a:r>
              <a:rPr lang="ru-RU" sz="3200" b="1" dirty="0" smtClean="0"/>
              <a:t>без привлечения бюджетных инвестиций </a:t>
            </a:r>
            <a:br>
              <a:rPr lang="ru-RU" sz="3200" b="1" dirty="0" smtClean="0"/>
            </a:br>
            <a:endParaRPr lang="ru-RU" sz="3200" b="1" dirty="0"/>
          </a:p>
        </p:txBody>
      </p:sp>
      <p:sp>
        <p:nvSpPr>
          <p:cNvPr id="18" name="Дуга 17"/>
          <p:cNvSpPr/>
          <p:nvPr/>
        </p:nvSpPr>
        <p:spPr>
          <a:xfrm>
            <a:off x="7164288" y="2924944"/>
            <a:ext cx="72008" cy="45719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214282" y="3714752"/>
          <a:ext cx="8501122" cy="1106911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8501122"/>
              </a:tblGrid>
              <a:tr h="558271"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latin typeface="+mn-lt"/>
                        </a:rPr>
                        <a:t>Планируемые к созданию объекты инфраструктуры </a:t>
                      </a:r>
                    </a:p>
                    <a:p>
                      <a:pPr marL="0" indent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latin typeface="+mn-lt"/>
                        </a:rPr>
                        <a:t>в</a:t>
                      </a:r>
                      <a:r>
                        <a:rPr lang="ru-RU" sz="1800" b="1" kern="1200" baseline="0" dirty="0" smtClean="0">
                          <a:latin typeface="+mn-lt"/>
                        </a:rPr>
                        <a:t> 2016-2017 гг.</a:t>
                      </a:r>
                      <a:r>
                        <a:rPr lang="ru-RU" sz="1800" b="1" kern="1200" dirty="0" smtClean="0">
                          <a:latin typeface="+mn-lt"/>
                        </a:rPr>
                        <a:t>:</a:t>
                      </a:r>
                      <a:endParaRPr lang="ru-RU" sz="1800" b="1" kern="1200" dirty="0" smtClean="0">
                        <a:solidFill>
                          <a:schemeClr val="tx2"/>
                        </a:solidFill>
                        <a:latin typeface="+mn-lt"/>
                        <a:ea typeface="+mj-ea"/>
                        <a:cs typeface="+mj-cs"/>
                      </a:endParaRPr>
                    </a:p>
                  </a:txBody>
                  <a:tcPr marL="67985" marR="67985" marT="0" marB="0"/>
                </a:tc>
              </a:tr>
              <a:tr h="227547">
                <a:tc>
                  <a:txBody>
                    <a:bodyPr/>
                    <a:lstStyle/>
                    <a:p>
                      <a:pPr marL="0" marR="0" indent="36512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latin typeface="+mn-lt"/>
                        </a:rPr>
                        <a:t>1. Создание таможенной инфраструктуры</a:t>
                      </a:r>
                      <a:endParaRPr kumimoji="0" lang="ru-RU" sz="1800" b="1" kern="1200" dirty="0" smtClean="0">
                        <a:solidFill>
                          <a:schemeClr val="tx2"/>
                        </a:solidFill>
                        <a:latin typeface="+mn-lt"/>
                        <a:ea typeface="+mj-ea"/>
                        <a:cs typeface="+mj-cs"/>
                      </a:endParaRPr>
                    </a:p>
                  </a:txBody>
                  <a:tcPr marL="67985" marR="67985" marT="0" marB="0"/>
                </a:tc>
              </a:tr>
              <a:tr h="209633">
                <a:tc>
                  <a:txBody>
                    <a:bodyPr/>
                    <a:lstStyle/>
                    <a:p>
                      <a:pPr marL="0" indent="365125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ru-RU" sz="1800" kern="1200" dirty="0" smtClean="0">
                          <a:latin typeface="+mn-lt"/>
                        </a:rPr>
                        <a:t>2. Строительство </a:t>
                      </a:r>
                      <a:r>
                        <a:rPr kumimoji="0" lang="ru-RU" sz="1800" kern="1200" dirty="0" err="1" smtClean="0">
                          <a:latin typeface="+mn-lt"/>
                        </a:rPr>
                        <a:t>бизнес-центра</a:t>
                      </a:r>
                      <a:endParaRPr kumimoji="0" lang="ru-RU" sz="1800" b="1" kern="1200" dirty="0" smtClean="0">
                        <a:solidFill>
                          <a:schemeClr val="tx2"/>
                        </a:solidFill>
                        <a:latin typeface="+mn-lt"/>
                        <a:ea typeface="+mj-ea"/>
                        <a:cs typeface="+mj-cs"/>
                      </a:endParaRPr>
                    </a:p>
                  </a:txBody>
                  <a:tcPr marL="67985" marR="67985" marT="0" marB="0"/>
                </a:tc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6429356" y="4143380"/>
            <a:ext cx="27146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  <a:ea typeface="+mj-ea"/>
                <a:cs typeface="+mj-cs"/>
              </a:rPr>
              <a:t>1,43 млрд.руб. </a:t>
            </a:r>
          </a:p>
          <a:p>
            <a:pPr algn="ctr"/>
            <a:r>
              <a:rPr lang="ru-RU" sz="2000" dirty="0" smtClean="0">
                <a:solidFill>
                  <a:schemeClr val="accent1"/>
                </a:solidFill>
                <a:ea typeface="+mj-ea"/>
                <a:cs typeface="+mj-cs"/>
              </a:rPr>
              <a:t>частных инвестиций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14282" y="5000636"/>
            <a:ext cx="871543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00"/>
              </a:spcAft>
            </a:pP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Показатели экономической эффективности проекта:</a:t>
            </a:r>
          </a:p>
          <a:p>
            <a:pPr lvl="0">
              <a:spcAft>
                <a:spcPts val="300"/>
              </a:spcAft>
              <a:buFont typeface="Wingdings" pitchFamily="2" charset="2"/>
              <a:buChar char="ü"/>
            </a:pP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Экономия на налоговых и таможенных платежах за 5 лет – 6 603,2 млн.руб.; </a:t>
            </a:r>
          </a:p>
          <a:p>
            <a:pPr lvl="0">
              <a:spcAft>
                <a:spcPts val="300"/>
              </a:spcAft>
              <a:buFont typeface="Wingdings" pitchFamily="2" charset="2"/>
              <a:buChar char="ü"/>
            </a:pP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Чистый дисконтированный доход (NPV) – 1959,3 млн.руб.;</a:t>
            </a:r>
          </a:p>
          <a:p>
            <a:pPr lvl="0">
              <a:spcAft>
                <a:spcPts val="300"/>
              </a:spcAft>
              <a:buFont typeface="Wingdings" pitchFamily="2" charset="2"/>
              <a:buChar char="ü"/>
            </a:pP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Срок окупаемости – 2,4 года. </a:t>
            </a:r>
            <a:endParaRPr lang="ru-RU" sz="20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7224" y="1571612"/>
            <a:ext cx="80724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Создание ОЭЗ на базе ведущего российского предприятия </a:t>
            </a:r>
          </a:p>
          <a:p>
            <a:pPr algn="ctr"/>
            <a:r>
              <a:rPr lang="ru-RU" dirty="0" smtClean="0"/>
              <a:t>в области </a:t>
            </a:r>
            <a:r>
              <a:rPr lang="ru-RU" dirty="0" err="1" smtClean="0"/>
              <a:t>СВЧ-электроники</a:t>
            </a:r>
            <a:r>
              <a:rPr lang="ru-RU" dirty="0" smtClean="0"/>
              <a:t>  АО «НПП «Исток» </a:t>
            </a:r>
            <a:r>
              <a:rPr lang="ru-RU" dirty="0" err="1" smtClean="0"/>
              <a:t>им.Шокина</a:t>
            </a:r>
            <a:r>
              <a:rPr lang="ru-RU" dirty="0" smtClean="0"/>
              <a:t>» </a:t>
            </a:r>
          </a:p>
          <a:p>
            <a:pPr algn="ctr"/>
            <a:r>
              <a:rPr lang="ru-RU" dirty="0" smtClean="0"/>
              <a:t>(30% российского рынка)</a:t>
            </a:r>
            <a:endParaRPr lang="ru-RU" dirty="0"/>
          </a:p>
        </p:txBody>
      </p:sp>
      <p:sp>
        <p:nvSpPr>
          <p:cNvPr id="9" name="Нашивка 8"/>
          <p:cNvSpPr/>
          <p:nvPr/>
        </p:nvSpPr>
        <p:spPr>
          <a:xfrm>
            <a:off x="5857884" y="4143380"/>
            <a:ext cx="571504" cy="785818"/>
          </a:xfrm>
          <a:prstGeom prst="chevron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0034" y="2428868"/>
            <a:ext cx="70009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Специализация ОЭЗ: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 err="1" smtClean="0"/>
              <a:t>СВЧ-электроника</a:t>
            </a:r>
            <a:endParaRPr lang="ru-RU" dirty="0" smtClean="0"/>
          </a:p>
          <a:p>
            <a:pPr lvl="0">
              <a:buFont typeface="Wingdings" pitchFamily="2" charset="2"/>
              <a:buChar char="Ø"/>
            </a:pPr>
            <a:r>
              <a:rPr lang="ru-RU" dirty="0" smtClean="0"/>
              <a:t>лазерное приборостроение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 smtClean="0"/>
              <a:t>проектирование сложных технических систем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85794"/>
            <a:ext cx="8229600" cy="571488"/>
          </a:xfrm>
        </p:spPr>
        <p:txBody>
          <a:bodyPr>
            <a:noAutofit/>
          </a:bodyPr>
          <a:lstStyle/>
          <a:p>
            <a:r>
              <a:rPr lang="ru-RU" sz="3400" dirty="0" smtClean="0"/>
              <a:t>Показатели эффективности функционирования ОЭЗ</a:t>
            </a:r>
            <a:endParaRPr lang="ru-RU" sz="3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78" y="1857364"/>
          <a:ext cx="8715443" cy="4676465"/>
        </p:xfrm>
        <a:graphic>
          <a:graphicData uri="http://schemas.openxmlformats.org/drawingml/2006/table">
            <a:tbl>
              <a:tblPr>
                <a:tableStyleId>{793D81CF-94F2-401A-BA57-92F5A7B2D0C5}</a:tableStyleId>
              </a:tblPr>
              <a:tblGrid>
                <a:gridCol w="2321933"/>
                <a:gridCol w="639351"/>
                <a:gridCol w="639351"/>
                <a:gridCol w="639351"/>
                <a:gridCol w="639351"/>
                <a:gridCol w="639351"/>
                <a:gridCol w="639351"/>
                <a:gridCol w="639351"/>
                <a:gridCol w="639351"/>
                <a:gridCol w="639351"/>
                <a:gridCol w="639351"/>
              </a:tblGrid>
              <a:tr h="4239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0" dirty="0">
                        <a:solidFill>
                          <a:schemeClr val="bg2">
                            <a:lumMod val="25000"/>
                          </a:schemeClr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/>
                        <a:t>2016</a:t>
                      </a:r>
                      <a:endParaRPr lang="ru-RU" sz="18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/>
                        <a:t>2017 </a:t>
                      </a:r>
                      <a:endParaRPr lang="ru-RU" sz="18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/>
                        <a:t>2018</a:t>
                      </a:r>
                      <a:endParaRPr lang="ru-RU" sz="18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/>
                        <a:t>2019</a:t>
                      </a:r>
                      <a:endParaRPr lang="ru-RU" sz="18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/>
                        <a:t>2020</a:t>
                      </a:r>
                      <a:endParaRPr lang="ru-RU" sz="18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/>
                        <a:t>2021 </a:t>
                      </a:r>
                      <a:endParaRPr lang="ru-RU" sz="18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/>
                        <a:t>2022</a:t>
                      </a:r>
                      <a:endParaRPr lang="ru-RU" sz="18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/>
                        <a:t>2023</a:t>
                      </a:r>
                      <a:endParaRPr lang="ru-RU" sz="18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/>
                        <a:t>2024</a:t>
                      </a:r>
                      <a:endParaRPr lang="ru-RU" sz="18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/>
                        <a:t>2025 </a:t>
                      </a:r>
                      <a:endParaRPr lang="ru-RU" sz="18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772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/>
                        <a:t>Количество рабочих мест, созданных резидентами ОЭЗ, (ед.)</a:t>
                      </a:r>
                      <a:endParaRPr lang="ru-RU" sz="16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449</a:t>
                      </a:r>
                      <a:endParaRPr lang="ru-RU" sz="1600">
                        <a:solidFill>
                          <a:schemeClr val="bg2">
                            <a:lumMod val="25000"/>
                          </a:schemeClr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1 002</a:t>
                      </a:r>
                      <a:endParaRPr lang="ru-RU" sz="1600">
                        <a:solidFill>
                          <a:schemeClr val="bg2">
                            <a:lumMod val="25000"/>
                          </a:schemeClr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1 397</a:t>
                      </a:r>
                      <a:endParaRPr lang="ru-RU" sz="1600">
                        <a:solidFill>
                          <a:schemeClr val="bg2">
                            <a:lumMod val="25000"/>
                          </a:schemeClr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1 625</a:t>
                      </a:r>
                      <a:endParaRPr lang="ru-RU" sz="1600">
                        <a:solidFill>
                          <a:schemeClr val="bg2">
                            <a:lumMod val="25000"/>
                          </a:schemeClr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1 871</a:t>
                      </a:r>
                      <a:endParaRPr lang="ru-RU" sz="1600">
                        <a:solidFill>
                          <a:schemeClr val="bg2">
                            <a:lumMod val="25000"/>
                          </a:schemeClr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2 168</a:t>
                      </a:r>
                      <a:endParaRPr lang="ru-RU" sz="1600">
                        <a:solidFill>
                          <a:schemeClr val="bg2">
                            <a:lumMod val="25000"/>
                          </a:schemeClr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2 489</a:t>
                      </a:r>
                      <a:endParaRPr lang="ru-RU" sz="1600">
                        <a:solidFill>
                          <a:schemeClr val="bg2">
                            <a:lumMod val="25000"/>
                          </a:schemeClr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3 091</a:t>
                      </a:r>
                      <a:endParaRPr lang="ru-RU" sz="1600">
                        <a:solidFill>
                          <a:schemeClr val="bg2">
                            <a:lumMod val="25000"/>
                          </a:schemeClr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3 711</a:t>
                      </a:r>
                      <a:endParaRPr lang="ru-RU" sz="1600" dirty="0">
                        <a:solidFill>
                          <a:schemeClr val="bg2">
                            <a:lumMod val="25000"/>
                          </a:schemeClr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4 355</a:t>
                      </a:r>
                      <a:endParaRPr lang="ru-RU" sz="1600" dirty="0">
                        <a:solidFill>
                          <a:schemeClr val="bg2">
                            <a:lumMod val="25000"/>
                          </a:schemeClr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772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/>
                        <a:t>Капитальные вложения, осуществленные резидентами ОЭЗ </a:t>
                      </a:r>
                      <a:endParaRPr lang="ru-RU" sz="1200" b="1" dirty="0" smtClean="0"/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/>
                        <a:t>(</a:t>
                      </a:r>
                      <a:r>
                        <a:rPr lang="ru-RU" sz="1200" b="1" dirty="0"/>
                        <a:t>млн. руб.)</a:t>
                      </a:r>
                      <a:endParaRPr lang="ru-RU" sz="16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15 874</a:t>
                      </a:r>
                      <a:endParaRPr lang="ru-RU" sz="1600">
                        <a:solidFill>
                          <a:schemeClr val="bg2">
                            <a:lumMod val="25000"/>
                          </a:schemeClr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35 072</a:t>
                      </a:r>
                      <a:endParaRPr lang="ru-RU" sz="1600">
                        <a:solidFill>
                          <a:schemeClr val="bg2">
                            <a:lumMod val="25000"/>
                          </a:schemeClr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45 021</a:t>
                      </a:r>
                      <a:endParaRPr lang="ru-RU" sz="1600">
                        <a:solidFill>
                          <a:schemeClr val="bg2">
                            <a:lumMod val="25000"/>
                          </a:schemeClr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45 770</a:t>
                      </a:r>
                      <a:endParaRPr lang="ru-RU" sz="1600">
                        <a:solidFill>
                          <a:schemeClr val="bg2">
                            <a:lumMod val="25000"/>
                          </a:schemeClr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46 519</a:t>
                      </a:r>
                      <a:endParaRPr lang="ru-RU" sz="1600">
                        <a:solidFill>
                          <a:schemeClr val="bg2">
                            <a:lumMod val="25000"/>
                          </a:schemeClr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47 268</a:t>
                      </a:r>
                      <a:endParaRPr lang="ru-RU" sz="1600">
                        <a:solidFill>
                          <a:schemeClr val="bg2">
                            <a:lumMod val="25000"/>
                          </a:schemeClr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48 017</a:t>
                      </a:r>
                      <a:endParaRPr lang="ru-RU" sz="1600">
                        <a:solidFill>
                          <a:schemeClr val="bg2">
                            <a:lumMod val="25000"/>
                          </a:schemeClr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48 766</a:t>
                      </a:r>
                      <a:endParaRPr lang="ru-RU" sz="1600">
                        <a:solidFill>
                          <a:schemeClr val="bg2">
                            <a:lumMod val="25000"/>
                          </a:schemeClr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49 185</a:t>
                      </a:r>
                      <a:endParaRPr lang="ru-RU" sz="1600" dirty="0">
                        <a:solidFill>
                          <a:schemeClr val="bg2">
                            <a:lumMod val="25000"/>
                          </a:schemeClr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49 434</a:t>
                      </a:r>
                      <a:endParaRPr lang="ru-RU" sz="1600">
                        <a:solidFill>
                          <a:schemeClr val="bg2">
                            <a:lumMod val="25000"/>
                          </a:schemeClr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510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/>
                        <a:t>Объем выручки резидентов ОЭЗ, </a:t>
                      </a:r>
                      <a:endParaRPr lang="ru-RU" sz="1200" b="1" dirty="0" smtClean="0"/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/>
                        <a:t>(</a:t>
                      </a:r>
                      <a:r>
                        <a:rPr lang="ru-RU" sz="1200" b="1" dirty="0"/>
                        <a:t>млн. руб.)</a:t>
                      </a:r>
                      <a:endParaRPr lang="ru-RU" sz="16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1 363</a:t>
                      </a:r>
                      <a:endParaRPr lang="ru-RU" sz="1600">
                        <a:solidFill>
                          <a:schemeClr val="bg2">
                            <a:lumMod val="25000"/>
                          </a:schemeClr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5 012</a:t>
                      </a:r>
                      <a:endParaRPr lang="ru-RU" sz="1600">
                        <a:solidFill>
                          <a:schemeClr val="bg2">
                            <a:lumMod val="25000"/>
                          </a:schemeClr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12 590</a:t>
                      </a:r>
                      <a:endParaRPr lang="ru-RU" sz="1600" dirty="0">
                        <a:solidFill>
                          <a:schemeClr val="bg2">
                            <a:lumMod val="25000"/>
                          </a:schemeClr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24 531</a:t>
                      </a:r>
                      <a:endParaRPr lang="ru-RU" sz="1600">
                        <a:solidFill>
                          <a:schemeClr val="bg2">
                            <a:lumMod val="25000"/>
                          </a:schemeClr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38 436</a:t>
                      </a:r>
                      <a:endParaRPr lang="ru-RU" sz="1600">
                        <a:solidFill>
                          <a:schemeClr val="bg2">
                            <a:lumMod val="25000"/>
                          </a:schemeClr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54 441</a:t>
                      </a:r>
                      <a:endParaRPr lang="ru-RU" sz="1600">
                        <a:solidFill>
                          <a:schemeClr val="bg2">
                            <a:lumMod val="25000"/>
                          </a:schemeClr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73 135</a:t>
                      </a:r>
                      <a:endParaRPr lang="ru-RU" sz="1600">
                        <a:solidFill>
                          <a:schemeClr val="bg2">
                            <a:lumMod val="25000"/>
                          </a:schemeClr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94 659</a:t>
                      </a:r>
                      <a:endParaRPr lang="ru-RU" sz="1600" dirty="0">
                        <a:solidFill>
                          <a:schemeClr val="bg2">
                            <a:lumMod val="25000"/>
                          </a:schemeClr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119 197</a:t>
                      </a:r>
                      <a:endParaRPr lang="ru-RU" sz="1600" dirty="0">
                        <a:solidFill>
                          <a:schemeClr val="bg2">
                            <a:lumMod val="25000"/>
                          </a:schemeClr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/>
                        <a:t>146 956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1414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/>
                        <a:t>Объем бюджетных средств, направленных на финансирование создания объектов инфраструктуры ОЭЗ, (млн. руб.)</a:t>
                      </a:r>
                      <a:endParaRPr lang="ru-RU" sz="1600" b="1">
                        <a:solidFill>
                          <a:schemeClr val="bg2">
                            <a:lumMod val="25000"/>
                          </a:schemeClr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0</a:t>
                      </a:r>
                      <a:endParaRPr lang="ru-RU" sz="1600">
                        <a:solidFill>
                          <a:schemeClr val="bg2">
                            <a:lumMod val="25000"/>
                          </a:schemeClr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0</a:t>
                      </a:r>
                      <a:endParaRPr lang="ru-RU" sz="1600">
                        <a:solidFill>
                          <a:schemeClr val="bg2">
                            <a:lumMod val="25000"/>
                          </a:schemeClr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0</a:t>
                      </a:r>
                      <a:endParaRPr lang="ru-RU" sz="1600">
                        <a:solidFill>
                          <a:schemeClr val="bg2">
                            <a:lumMod val="25000"/>
                          </a:schemeClr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0</a:t>
                      </a:r>
                      <a:endParaRPr lang="ru-RU" sz="1600">
                        <a:solidFill>
                          <a:schemeClr val="bg2">
                            <a:lumMod val="25000"/>
                          </a:schemeClr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0</a:t>
                      </a:r>
                      <a:endParaRPr lang="ru-RU" sz="1600">
                        <a:solidFill>
                          <a:schemeClr val="bg2">
                            <a:lumMod val="25000"/>
                          </a:schemeClr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0</a:t>
                      </a:r>
                      <a:endParaRPr lang="ru-RU" sz="1600">
                        <a:solidFill>
                          <a:schemeClr val="bg2">
                            <a:lumMod val="25000"/>
                          </a:schemeClr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0</a:t>
                      </a:r>
                      <a:endParaRPr lang="ru-RU" sz="1600">
                        <a:solidFill>
                          <a:schemeClr val="bg2">
                            <a:lumMod val="25000"/>
                          </a:schemeClr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0</a:t>
                      </a:r>
                      <a:endParaRPr lang="ru-RU" sz="1600">
                        <a:solidFill>
                          <a:schemeClr val="bg2">
                            <a:lumMod val="25000"/>
                          </a:schemeClr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0</a:t>
                      </a:r>
                      <a:endParaRPr lang="ru-RU" sz="1600">
                        <a:solidFill>
                          <a:schemeClr val="bg2">
                            <a:lumMod val="25000"/>
                          </a:schemeClr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0</a:t>
                      </a:r>
                      <a:endParaRPr lang="ru-RU" sz="1600">
                        <a:solidFill>
                          <a:schemeClr val="bg2">
                            <a:lumMod val="25000"/>
                          </a:schemeClr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772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/>
                        <a:t>Объем налогов, уплаченных резидентами ОЭЗ в бюджеты всех уровней,  (млн. руб.)</a:t>
                      </a:r>
                      <a:endParaRPr lang="ru-RU" sz="16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141</a:t>
                      </a:r>
                      <a:endParaRPr lang="ru-RU" sz="1600">
                        <a:solidFill>
                          <a:schemeClr val="bg2">
                            <a:lumMod val="25000"/>
                          </a:schemeClr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618</a:t>
                      </a:r>
                      <a:endParaRPr lang="ru-RU" sz="1600">
                        <a:solidFill>
                          <a:schemeClr val="bg2">
                            <a:lumMod val="25000"/>
                          </a:schemeClr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1 651</a:t>
                      </a:r>
                      <a:endParaRPr lang="ru-RU" sz="1600" dirty="0">
                        <a:solidFill>
                          <a:schemeClr val="bg2">
                            <a:lumMod val="25000"/>
                          </a:schemeClr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3 227</a:t>
                      </a:r>
                      <a:endParaRPr lang="ru-RU" sz="1600">
                        <a:solidFill>
                          <a:schemeClr val="bg2">
                            <a:lumMod val="25000"/>
                          </a:schemeClr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5 075</a:t>
                      </a:r>
                      <a:endParaRPr lang="ru-RU" sz="1600" dirty="0">
                        <a:solidFill>
                          <a:schemeClr val="bg2">
                            <a:lumMod val="25000"/>
                          </a:schemeClr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7 327</a:t>
                      </a:r>
                      <a:endParaRPr lang="ru-RU" sz="1600">
                        <a:solidFill>
                          <a:schemeClr val="bg2">
                            <a:lumMod val="25000"/>
                          </a:schemeClr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10 013</a:t>
                      </a:r>
                      <a:endParaRPr lang="ru-RU" sz="1600">
                        <a:solidFill>
                          <a:schemeClr val="bg2">
                            <a:lumMod val="25000"/>
                          </a:schemeClr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13 380</a:t>
                      </a:r>
                      <a:endParaRPr lang="ru-RU" sz="1600" dirty="0">
                        <a:solidFill>
                          <a:schemeClr val="bg2">
                            <a:lumMod val="25000"/>
                          </a:schemeClr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17 506</a:t>
                      </a:r>
                      <a:endParaRPr lang="ru-RU" sz="1600">
                        <a:solidFill>
                          <a:schemeClr val="bg2">
                            <a:lumMod val="25000"/>
                          </a:schemeClr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22 483</a:t>
                      </a:r>
                      <a:endParaRPr lang="ru-RU" sz="1600" dirty="0">
                        <a:solidFill>
                          <a:schemeClr val="bg2">
                            <a:lumMod val="25000"/>
                          </a:schemeClr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548680"/>
            <a:ext cx="9144000" cy="622169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Заголовок 8"/>
          <p:cNvSpPr txBox="1">
            <a:spLocks/>
          </p:cNvSpPr>
          <p:nvPr/>
        </p:nvSpPr>
        <p:spPr>
          <a:xfrm>
            <a:off x="683568" y="620688"/>
            <a:ext cx="7886700" cy="6133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 smtClean="0">
                <a:solidFill>
                  <a:schemeClr val="bg1"/>
                </a:solidFill>
              </a:rPr>
              <a:t>Потенциальные резиденты ОЭЗ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10" name="Заголовок 8"/>
          <p:cNvSpPr txBox="1">
            <a:spLocks/>
          </p:cNvSpPr>
          <p:nvPr/>
        </p:nvSpPr>
        <p:spPr>
          <a:xfrm>
            <a:off x="583282" y="-10016"/>
            <a:ext cx="7886700" cy="5640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000" b="1" dirty="0" smtClean="0">
                <a:solidFill>
                  <a:srgbClr val="0033CC"/>
                </a:solidFill>
              </a:rPr>
              <a:t>      </a:t>
            </a:r>
            <a:endParaRPr lang="ru-RU" sz="3000" b="1" dirty="0">
              <a:solidFill>
                <a:srgbClr val="FF0000"/>
              </a:solidFill>
            </a:endParaRPr>
          </a:p>
        </p:txBody>
      </p:sp>
      <p:sp>
        <p:nvSpPr>
          <p:cNvPr id="9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B86FEDD8-37DB-4D87-AE65-3B6EFE4B3645}" type="slidenum">
              <a:rPr lang="ru-RU" smtClean="0"/>
              <a:pPr/>
              <a:t>4</a:t>
            </a:fld>
            <a:endParaRPr lang="ru-RU" dirty="0"/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419903039"/>
              </p:ext>
            </p:extLst>
          </p:nvPr>
        </p:nvGraphicFramePr>
        <p:xfrm>
          <a:off x="179512" y="1412776"/>
          <a:ext cx="8857680" cy="5079699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372172"/>
                <a:gridCol w="3444552"/>
                <a:gridCol w="1512287"/>
                <a:gridCol w="1843531"/>
                <a:gridCol w="1685138"/>
              </a:tblGrid>
              <a:tr h="831191"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81" marR="4948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endParaRPr lang="ru-RU" sz="14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Наименование резидента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81" marR="4948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</a:rPr>
                        <a:t>Объем инвестиций к 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2025 г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</a:rPr>
                        <a:t>., </a:t>
                      </a:r>
                      <a:endParaRPr lang="ru-RU" sz="14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млн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</a:rPr>
                        <a:t>. руб.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81" marR="4948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</a:rPr>
                        <a:t>Количество создаваемых рабочих 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мест к 2025 г., 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</a:rPr>
                        <a:t>ед.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81" marR="4948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</a:rPr>
                        <a:t>Выручка </a:t>
                      </a:r>
                      <a:endParaRPr lang="ru-RU" sz="14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за 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</a:rPr>
                        <a:t>2016-2025гг., </a:t>
                      </a:r>
                      <a:endParaRPr lang="ru-RU" sz="14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млн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</a:rPr>
                        <a:t>. руб.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81" marR="4948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147"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81" marR="4948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АО </a:t>
                      </a:r>
                      <a:r>
                        <a:rPr kumimoji="0" lang="ru-RU" sz="14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«НПП «Исток» им</a:t>
                      </a:r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r>
                        <a:rPr kumimoji="0" lang="ru-RU" sz="14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Шокина</a:t>
                      </a:r>
                      <a:r>
                        <a:rPr kumimoji="0" lang="ru-RU" sz="14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»</a:t>
                      </a:r>
                    </a:p>
                  </a:txBody>
                  <a:tcPr marL="49481" marR="494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42 265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81" marR="494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474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81" marR="494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268</a:t>
                      </a:r>
                      <a:r>
                        <a:rPr lang="ru-RU" sz="14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 077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5358" marR="5358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118"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9481" marR="4948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ru-RU" sz="14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ООО БЦАРИ </a:t>
                      </a:r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«Преодоление»</a:t>
                      </a:r>
                      <a:endParaRPr kumimoji="0" lang="ru-RU" sz="1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9481" marR="494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</a:rPr>
                        <a:t>1 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876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81" marR="494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106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81" marR="494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 fontAlgn="ctr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5 104</a:t>
                      </a:r>
                    </a:p>
                  </a:txBody>
                  <a:tcPr marL="5358" marR="5358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118"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3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9481" marR="4948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ru-RU" sz="14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ООО «Тех </a:t>
                      </a:r>
                      <a:r>
                        <a:rPr kumimoji="0" lang="ru-RU" sz="1400" b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Инвест</a:t>
                      </a:r>
                      <a:r>
                        <a:rPr kumimoji="0" lang="ru-RU" sz="14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Сервис»</a:t>
                      </a:r>
                    </a:p>
                  </a:txBody>
                  <a:tcPr marL="49481" marR="494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992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81" marR="494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480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81" marR="494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16 805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5358" marR="5358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118"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4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9481" marR="4948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АО «НПП «</a:t>
                      </a:r>
                      <a:r>
                        <a:rPr kumimoji="0" lang="ru-RU" sz="14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Магратеп</a:t>
                      </a:r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»</a:t>
                      </a:r>
                      <a:endParaRPr kumimoji="0" lang="ru-RU" sz="1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9481" marR="494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200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81" marR="494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297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81" marR="494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 fontAlgn="ctr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5 </a:t>
                      </a:r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836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5358" marR="5358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118"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5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9481" marR="4948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ru-RU" sz="14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ООО </a:t>
                      </a:r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«Дельта-тест»</a:t>
                      </a:r>
                      <a:endParaRPr kumimoji="0" lang="ru-RU" sz="1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9481" marR="494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200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81" marR="494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75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81" marR="494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 fontAlgn="ctr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3 600</a:t>
                      </a:r>
                    </a:p>
                  </a:txBody>
                  <a:tcPr marL="5358" marR="5358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118"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+mn-lt"/>
                        </a:rPr>
                        <a:t>6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9481" marR="4948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ru-RU" sz="14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ОАО </a:t>
                      </a:r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«Исток </a:t>
                      </a:r>
                      <a:r>
                        <a:rPr kumimoji="0" lang="ru-RU" sz="14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Аудио </a:t>
                      </a:r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Интернэшнл»</a:t>
                      </a:r>
                      <a:endParaRPr kumimoji="0" lang="ru-RU" sz="1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9481" marR="494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70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81" marR="494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174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81" marR="494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 fontAlgn="ctr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6 104</a:t>
                      </a:r>
                    </a:p>
                  </a:txBody>
                  <a:tcPr marL="5358" marR="5358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374"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+mn-lt"/>
                        </a:rPr>
                        <a:t>7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9481" marR="4948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ru-RU" sz="14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ООО </a:t>
                      </a:r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«Фирма «ВИПС-МЕД»</a:t>
                      </a:r>
                      <a:endParaRPr kumimoji="0" lang="ru-RU" sz="1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9481" marR="494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58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81" marR="494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66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81" marR="494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 fontAlgn="ctr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921</a:t>
                      </a:r>
                    </a:p>
                  </a:txBody>
                  <a:tcPr marL="5358" marR="5358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140"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+mn-lt"/>
                        </a:rPr>
                        <a:t>8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9481" marR="4948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ru-RU" sz="14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ООО </a:t>
                      </a:r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«Гриф»</a:t>
                      </a:r>
                      <a:endParaRPr kumimoji="0" lang="ru-RU" sz="1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9481" marR="494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31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81" marR="494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20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81" marR="494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 fontAlgn="ctr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3 </a:t>
                      </a:r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983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5358" marR="5358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620"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+mn-lt"/>
                        </a:rPr>
                        <a:t>9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9481" marR="4948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ru-RU" sz="14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АО «НПП «Исток-Система»</a:t>
                      </a:r>
                    </a:p>
                  </a:txBody>
                  <a:tcPr marL="49481" marR="494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81" marR="494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81" marR="494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 fontAlgn="ctr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970</a:t>
                      </a:r>
                    </a:p>
                  </a:txBody>
                  <a:tcPr marL="5358" marR="5358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6736"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+mn-lt"/>
                        </a:rPr>
                        <a:t>10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9481" marR="4948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ru-RU" sz="14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ООО </a:t>
                      </a:r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«НПП «</a:t>
                      </a:r>
                      <a:r>
                        <a:rPr kumimoji="0" lang="ru-RU" sz="14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Рефлект</a:t>
                      </a:r>
                      <a:r>
                        <a:rPr kumimoji="0" lang="ru-RU" sz="14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»</a:t>
                      </a:r>
                    </a:p>
                  </a:txBody>
                  <a:tcPr marL="49481" marR="494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81" marR="494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48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81" marR="494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 fontAlgn="ctr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588</a:t>
                      </a:r>
                    </a:p>
                  </a:txBody>
                  <a:tcPr marL="5358" marR="5358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3788"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9481" marR="4948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Прочие</a:t>
                      </a:r>
                    </a:p>
                  </a:txBody>
                  <a:tcPr marL="49481" marR="494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</a:rPr>
                        <a:t>2 275</a:t>
                      </a:r>
                    </a:p>
                  </a:txBody>
                  <a:tcPr marL="49481" marR="494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kumimoji="0" lang="ru-RU" sz="1400" b="1" kern="1200" baseline="0" dirty="0" smtClean="0">
                          <a:solidFill>
                            <a:schemeClr val="tx1"/>
                          </a:solidFill>
                        </a:rPr>
                        <a:t> 591</a:t>
                      </a:r>
                      <a:endParaRPr kumimoji="0" lang="ru-RU" sz="1400" b="1" kern="12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49481" marR="494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13 774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9481" marR="494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4171"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9481" marR="4948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ИТОГО</a:t>
                      </a:r>
                    </a:p>
                  </a:txBody>
                  <a:tcPr marL="49481" marR="494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</a:rPr>
                        <a:t>47 989</a:t>
                      </a:r>
                    </a:p>
                  </a:txBody>
                  <a:tcPr marL="49481" marR="494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</a:rPr>
                        <a:t>4 340</a:t>
                      </a:r>
                    </a:p>
                  </a:txBody>
                  <a:tcPr marL="49481" marR="494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325 762</a:t>
                      </a:r>
                    </a:p>
                  </a:txBody>
                  <a:tcPr marL="49481" marR="494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830036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71480"/>
            <a:ext cx="8286808" cy="928694"/>
          </a:xfrm>
        </p:spPr>
        <p:txBody>
          <a:bodyPr>
            <a:noAutofit/>
          </a:bodyPr>
          <a:lstStyle/>
          <a:p>
            <a:r>
              <a:rPr lang="ru-RU" sz="3400" b="1" dirty="0" smtClean="0"/>
              <a:t>Преимущества ОЭЗ ТВТ «ИСТОК»</a:t>
            </a:r>
            <a:endParaRPr lang="ru-RU" sz="3400" b="1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1714480" y="1785926"/>
            <a:ext cx="6943716" cy="4325112"/>
          </a:xfrm>
        </p:spPr>
        <p:txBody>
          <a:bodyPr>
            <a:normAutofit lnSpcReduction="10000"/>
          </a:bodyPr>
          <a:lstStyle/>
          <a:p>
            <a:pPr>
              <a:spcBef>
                <a:spcPts val="0"/>
              </a:spcBef>
              <a:spcAft>
                <a:spcPts val="1800"/>
              </a:spcAft>
              <a:buFont typeface="Wingdings" pitchFamily="2" charset="2"/>
              <a:buChar char="q"/>
            </a:pPr>
            <a:r>
              <a:rPr lang="ru-RU" sz="2400" dirty="0" smtClean="0"/>
              <a:t> Расположение в одном из крупнейших научных центров России</a:t>
            </a:r>
            <a:r>
              <a:rPr lang="en-US" sz="2400" dirty="0" smtClean="0"/>
              <a:t> – </a:t>
            </a:r>
            <a:r>
              <a:rPr lang="ru-RU" sz="2400" dirty="0" smtClean="0"/>
              <a:t>г.о. Фрязино</a:t>
            </a:r>
          </a:p>
          <a:p>
            <a:pPr>
              <a:spcBef>
                <a:spcPts val="0"/>
              </a:spcBef>
              <a:spcAft>
                <a:spcPts val="1800"/>
              </a:spcAft>
              <a:buFont typeface="Wingdings" pitchFamily="2" charset="2"/>
              <a:buChar char="q"/>
            </a:pPr>
            <a:r>
              <a:rPr lang="ru-RU" sz="2400" dirty="0" smtClean="0"/>
              <a:t> Конкурентоспособная продукция на глобальном рынке продукция </a:t>
            </a:r>
          </a:p>
          <a:p>
            <a:pPr>
              <a:spcBef>
                <a:spcPts val="0"/>
              </a:spcBef>
              <a:spcAft>
                <a:spcPts val="1800"/>
              </a:spcAft>
              <a:buFont typeface="Wingdings" pitchFamily="2" charset="2"/>
              <a:buChar char="q"/>
            </a:pPr>
            <a:r>
              <a:rPr lang="ru-RU" sz="2400" dirty="0" smtClean="0"/>
              <a:t> Налоговые и таможенные преференции</a:t>
            </a:r>
          </a:p>
          <a:p>
            <a:pPr>
              <a:spcBef>
                <a:spcPts val="0"/>
              </a:spcBef>
              <a:spcAft>
                <a:spcPts val="1800"/>
              </a:spcAft>
              <a:buFont typeface="Wingdings" pitchFamily="2" charset="2"/>
              <a:buChar char="q"/>
            </a:pPr>
            <a:r>
              <a:rPr lang="ru-RU" sz="2400" dirty="0" smtClean="0"/>
              <a:t> Развитая транспортная, промышленная и социальная инфраструктура</a:t>
            </a:r>
          </a:p>
          <a:p>
            <a:pPr>
              <a:spcBef>
                <a:spcPts val="0"/>
              </a:spcBef>
              <a:spcAft>
                <a:spcPts val="1800"/>
              </a:spcAft>
              <a:buFont typeface="Wingdings" pitchFamily="2" charset="2"/>
              <a:buChar char="q"/>
            </a:pPr>
            <a:r>
              <a:rPr lang="ru-RU" sz="2400" dirty="0" smtClean="0"/>
              <a:t> Прорывные инновационные технологии</a:t>
            </a:r>
          </a:p>
          <a:p>
            <a:pPr>
              <a:spcBef>
                <a:spcPts val="0"/>
              </a:spcBef>
              <a:spcAft>
                <a:spcPts val="1800"/>
              </a:spcAft>
              <a:buFont typeface="Wingdings" pitchFamily="2" charset="2"/>
              <a:buChar char="q"/>
            </a:pPr>
            <a:r>
              <a:rPr lang="ru-RU" sz="2400" dirty="0" smtClean="0"/>
              <a:t> Высококвалифицированные кадры</a:t>
            </a:r>
            <a:endParaRPr lang="ru-RU" sz="2400" dirty="0"/>
          </a:p>
        </p:txBody>
      </p:sp>
      <p:pic>
        <p:nvPicPr>
          <p:cNvPr id="10" name="Рисунок 9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3929066"/>
            <a:ext cx="981075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785926"/>
            <a:ext cx="1143000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2928934"/>
            <a:ext cx="93345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34" y="5143512"/>
            <a:ext cx="108585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642918"/>
            <a:ext cx="8229600" cy="1066800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Географическое положение</a:t>
            </a:r>
            <a:endParaRPr lang="ru-RU" sz="3600" b="1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 l="7641" t="16124" r="22329" b="20267"/>
          <a:stretch>
            <a:fillRect/>
          </a:stretch>
        </p:blipFill>
        <p:spPr bwMode="auto">
          <a:xfrm>
            <a:off x="261675" y="1844824"/>
            <a:ext cx="8882325" cy="5013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sp>
        <p:nvSpPr>
          <p:cNvPr id="7" name="TextBox 6"/>
          <p:cNvSpPr txBox="1"/>
          <p:nvPr/>
        </p:nvSpPr>
        <p:spPr>
          <a:xfrm>
            <a:off x="611560" y="1916832"/>
            <a:ext cx="3960440" cy="1200329"/>
          </a:xfrm>
          <a:prstGeom prst="rect">
            <a:avLst/>
          </a:prstGeom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ОЭЗ ТВТ «Исток» расположена в городском округе </a:t>
            </a:r>
            <a:r>
              <a:rPr lang="ru-RU" dirty="0" err="1" smtClean="0"/>
              <a:t>Фрязино</a:t>
            </a:r>
            <a:r>
              <a:rPr lang="ru-RU" dirty="0" smtClean="0"/>
              <a:t> Московской области в 25 км от Москвы по Щелковскому шоссе </a:t>
            </a:r>
            <a:endParaRPr lang="ru-RU" dirty="0"/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>
            <a:off x="7668344" y="1844824"/>
            <a:ext cx="504056" cy="432048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Прямая соединительная линия 9"/>
          <p:cNvCxnSpPr>
            <a:endCxn id="8" idx="2"/>
          </p:cNvCxnSpPr>
          <p:nvPr/>
        </p:nvCxnSpPr>
        <p:spPr>
          <a:xfrm flipH="1" flipV="1">
            <a:off x="7704348" y="1808820"/>
            <a:ext cx="36004" cy="82809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788024" y="5301208"/>
            <a:ext cx="3960440" cy="120032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softEdge rad="63500"/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ru-RU" dirty="0" smtClean="0"/>
              <a:t>На территорию ОЭЗ заходит железнодорожная ветка </a:t>
            </a:r>
            <a:r>
              <a:rPr lang="ru-RU" dirty="0" err="1" smtClean="0"/>
              <a:t>Мытищи-Болшево-Фрязино</a:t>
            </a:r>
            <a:r>
              <a:rPr lang="ru-RU" dirty="0" smtClean="0"/>
              <a:t> Ярославского направления МЖД</a:t>
            </a:r>
            <a:endParaRPr lang="ru-RU" dirty="0"/>
          </a:p>
        </p:txBody>
      </p:sp>
      <p:cxnSp>
        <p:nvCxnSpPr>
          <p:cNvPr id="17" name="Прямая со стрелкой 16"/>
          <p:cNvCxnSpPr/>
          <p:nvPr/>
        </p:nvCxnSpPr>
        <p:spPr>
          <a:xfrm flipH="1">
            <a:off x="2987824" y="2636912"/>
            <a:ext cx="4752528" cy="32403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Дуга 17"/>
          <p:cNvSpPr/>
          <p:nvPr/>
        </p:nvSpPr>
        <p:spPr>
          <a:xfrm>
            <a:off x="7164288" y="2924944"/>
            <a:ext cx="72008" cy="45719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 rot="19624884">
            <a:off x="4423228" y="3721241"/>
            <a:ext cx="2396382" cy="307777"/>
          </a:xfrm>
          <a:prstGeom prst="rect">
            <a:avLst/>
          </a:prstGeom>
          <a:solidFill>
            <a:schemeClr val="bg1"/>
          </a:solidFill>
          <a:effectLst>
            <a:softEdge rad="31750"/>
          </a:effectLst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25-</a:t>
            </a:r>
            <a:r>
              <a:rPr lang="en-US" sz="1400" dirty="0" smtClean="0"/>
              <a:t>4</a:t>
            </a:r>
            <a:r>
              <a:rPr lang="ru-RU" sz="1400" dirty="0" smtClean="0"/>
              <a:t>0 мин до МКАД</a:t>
            </a:r>
            <a:endParaRPr lang="ru-RU" sz="1400" dirty="0"/>
          </a:p>
        </p:txBody>
      </p:sp>
      <p:sp>
        <p:nvSpPr>
          <p:cNvPr id="24" name="Полилиния 23"/>
          <p:cNvSpPr/>
          <p:nvPr/>
        </p:nvSpPr>
        <p:spPr>
          <a:xfrm>
            <a:off x="4211960" y="2627087"/>
            <a:ext cx="3509640" cy="657898"/>
          </a:xfrm>
          <a:custGeom>
            <a:avLst/>
            <a:gdLst>
              <a:gd name="connsiteX0" fmla="*/ 5297714 w 5297714"/>
              <a:gd name="connsiteY0" fmla="*/ 0 h 1204685"/>
              <a:gd name="connsiteX1" fmla="*/ 3686628 w 5297714"/>
              <a:gd name="connsiteY1" fmla="*/ 827314 h 1204685"/>
              <a:gd name="connsiteX2" fmla="*/ 0 w 5297714"/>
              <a:gd name="connsiteY2" fmla="*/ 1204685 h 1204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297714" h="1204685">
                <a:moveTo>
                  <a:pt x="5297714" y="0"/>
                </a:moveTo>
                <a:cubicBezTo>
                  <a:pt x="4933647" y="313266"/>
                  <a:pt x="4569580" y="626533"/>
                  <a:pt x="3686628" y="827314"/>
                </a:cubicBezTo>
                <a:cubicBezTo>
                  <a:pt x="2803676" y="1028095"/>
                  <a:pt x="1401838" y="1116390"/>
                  <a:pt x="0" y="1204685"/>
                </a:cubicBezTo>
              </a:path>
            </a:pathLst>
          </a:custGeom>
          <a:ln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олилиния 25"/>
          <p:cNvSpPr/>
          <p:nvPr/>
        </p:nvSpPr>
        <p:spPr>
          <a:xfrm>
            <a:off x="7164288" y="2656114"/>
            <a:ext cx="571826" cy="1997022"/>
          </a:xfrm>
          <a:custGeom>
            <a:avLst/>
            <a:gdLst>
              <a:gd name="connsiteX0" fmla="*/ 597505 w 597505"/>
              <a:gd name="connsiteY0" fmla="*/ 0 h 1843315"/>
              <a:gd name="connsiteX1" fmla="*/ 31448 w 597505"/>
              <a:gd name="connsiteY1" fmla="*/ 667657 h 1843315"/>
              <a:gd name="connsiteX2" fmla="*/ 408820 w 597505"/>
              <a:gd name="connsiteY2" fmla="*/ 1756229 h 1843315"/>
              <a:gd name="connsiteX3" fmla="*/ 408820 w 597505"/>
              <a:gd name="connsiteY3" fmla="*/ 1756229 h 1843315"/>
              <a:gd name="connsiteX4" fmla="*/ 437848 w 597505"/>
              <a:gd name="connsiteY4" fmla="*/ 1843315 h 1843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97505" h="1843315">
                <a:moveTo>
                  <a:pt x="597505" y="0"/>
                </a:moveTo>
                <a:cubicBezTo>
                  <a:pt x="330200" y="187476"/>
                  <a:pt x="62896" y="374952"/>
                  <a:pt x="31448" y="667657"/>
                </a:cubicBezTo>
                <a:cubicBezTo>
                  <a:pt x="0" y="960362"/>
                  <a:pt x="408820" y="1756229"/>
                  <a:pt x="408820" y="1756229"/>
                </a:cubicBezTo>
                <a:lnTo>
                  <a:pt x="408820" y="1756229"/>
                </a:lnTo>
                <a:lnTo>
                  <a:pt x="437848" y="1843315"/>
                </a:lnTo>
              </a:path>
            </a:pathLst>
          </a:custGeom>
          <a:ln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TextBox 26"/>
          <p:cNvSpPr txBox="1"/>
          <p:nvPr/>
        </p:nvSpPr>
        <p:spPr>
          <a:xfrm rot="21345322">
            <a:off x="4652112" y="2797183"/>
            <a:ext cx="2396382" cy="307777"/>
          </a:xfrm>
          <a:prstGeom prst="rect">
            <a:avLst/>
          </a:prstGeom>
          <a:solidFill>
            <a:schemeClr val="bg1"/>
          </a:solidFill>
          <a:effectLst>
            <a:softEdge rad="31750"/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/>
              <a:t>60 км до а/п </a:t>
            </a:r>
            <a:r>
              <a:rPr lang="en-US" sz="1400" dirty="0" smtClean="0"/>
              <a:t>SVO</a:t>
            </a:r>
            <a:endParaRPr lang="ru-RU" sz="1400" dirty="0"/>
          </a:p>
        </p:txBody>
      </p:sp>
      <p:sp>
        <p:nvSpPr>
          <p:cNvPr id="28" name="TextBox 27"/>
          <p:cNvSpPr txBox="1"/>
          <p:nvPr/>
        </p:nvSpPr>
        <p:spPr>
          <a:xfrm rot="4076235">
            <a:off x="6765637" y="4124229"/>
            <a:ext cx="1866382" cy="307777"/>
          </a:xfrm>
          <a:prstGeom prst="rect">
            <a:avLst/>
          </a:prstGeom>
          <a:solidFill>
            <a:schemeClr val="bg1"/>
          </a:solidFill>
          <a:effectLst>
            <a:softEdge rad="3175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8</a:t>
            </a:r>
            <a:r>
              <a:rPr lang="ru-RU" sz="1400" dirty="0" smtClean="0"/>
              <a:t>0 км до а/п </a:t>
            </a:r>
            <a:r>
              <a:rPr lang="en-US" sz="1400" dirty="0" smtClean="0"/>
              <a:t>DMO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214422"/>
            <a:ext cx="3857652" cy="1000132"/>
          </a:xfrm>
        </p:spPr>
        <p:txBody>
          <a:bodyPr>
            <a:noAutofit/>
          </a:bodyPr>
          <a:lstStyle/>
          <a:p>
            <a:r>
              <a:rPr lang="ru-RU" sz="1800" dirty="0" smtClean="0">
                <a:latin typeface="+mn-lt"/>
              </a:rPr>
              <a:t>1. Земельный участок 58 га </a:t>
            </a:r>
            <a:r>
              <a:rPr lang="en-US" sz="1800" dirty="0" smtClean="0">
                <a:latin typeface="+mn-lt"/>
              </a:rPr>
              <a:t/>
            </a:r>
            <a:br>
              <a:rPr lang="en-US" sz="1800" dirty="0" smtClean="0">
                <a:latin typeface="+mn-lt"/>
              </a:rPr>
            </a:br>
            <a:r>
              <a:rPr lang="ru-RU" sz="1800" dirty="0" smtClean="0">
                <a:latin typeface="+mn-lt"/>
              </a:rPr>
              <a:t>с перспективой расширения</a:t>
            </a:r>
            <a:r>
              <a:rPr lang="en-US" sz="1800" dirty="0" smtClean="0">
                <a:latin typeface="+mn-lt"/>
              </a:rPr>
              <a:t/>
            </a:r>
            <a:br>
              <a:rPr lang="en-US" sz="1800" dirty="0" smtClean="0">
                <a:latin typeface="+mn-lt"/>
              </a:rPr>
            </a:br>
            <a:r>
              <a:rPr lang="ru-RU" sz="1800" dirty="0" smtClean="0">
                <a:latin typeface="+mn-lt"/>
              </a:rPr>
              <a:t>до 124 га</a:t>
            </a:r>
            <a:endParaRPr lang="ru-RU" sz="1800" dirty="0">
              <a:latin typeface="+mn-lt"/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0" y="2285992"/>
            <a:ext cx="6500826" cy="4071966"/>
            <a:chOff x="611560" y="2014501"/>
            <a:chExt cx="8393382" cy="4574145"/>
          </a:xfrm>
        </p:grpSpPr>
        <p:pic>
          <p:nvPicPr>
            <p:cNvPr id="1026" name="Picture 2" descr="C:\Users\Михаил\Desktop\Карта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11560" y="2014501"/>
              <a:ext cx="3744416" cy="4574145"/>
            </a:xfrm>
            <a:prstGeom prst="rect">
              <a:avLst/>
            </a:prstGeom>
            <a:noFill/>
          </p:spPr>
        </p:pic>
        <p:sp>
          <p:nvSpPr>
            <p:cNvPr id="5" name="Выноска 2 4"/>
            <p:cNvSpPr/>
            <p:nvPr/>
          </p:nvSpPr>
          <p:spPr>
            <a:xfrm>
              <a:off x="5004048" y="2204450"/>
              <a:ext cx="2419655" cy="1224550"/>
            </a:xfrm>
            <a:prstGeom prst="borderCallout2">
              <a:avLst>
                <a:gd name="adj1" fmla="val 18750"/>
                <a:gd name="adj2" fmla="val -8333"/>
                <a:gd name="adj3" fmla="val 18750"/>
                <a:gd name="adj4" fmla="val -16667"/>
                <a:gd name="adj5" fmla="val 108813"/>
                <a:gd name="adj6" fmla="val -94011"/>
              </a:avLst>
            </a:prstGeom>
            <a:ln w="3175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1400" dirty="0" smtClean="0"/>
                <a:t>Перспективная площадка  (</a:t>
              </a:r>
              <a:r>
                <a:rPr lang="en-US" sz="1400" dirty="0" smtClean="0"/>
                <a:t>II</a:t>
              </a:r>
              <a:r>
                <a:rPr lang="ru-RU" sz="1400" dirty="0" smtClean="0"/>
                <a:t>-</a:t>
              </a:r>
              <a:r>
                <a:rPr lang="ru-RU" sz="1400" dirty="0" err="1" smtClean="0"/>
                <a:t>ая</a:t>
              </a:r>
              <a:r>
                <a:rPr lang="ru-RU" sz="1400" dirty="0" smtClean="0"/>
                <a:t> очередь). Площадь 66 га </a:t>
              </a:r>
              <a:endParaRPr lang="ru-RU" sz="1400" dirty="0"/>
            </a:p>
          </p:txBody>
        </p:sp>
        <p:sp>
          <p:nvSpPr>
            <p:cNvPr id="6" name="Выноска 2 5"/>
            <p:cNvSpPr/>
            <p:nvPr/>
          </p:nvSpPr>
          <p:spPr>
            <a:xfrm>
              <a:off x="5038819" y="4662690"/>
              <a:ext cx="2419655" cy="959277"/>
            </a:xfrm>
            <a:prstGeom prst="borderCallout2">
              <a:avLst>
                <a:gd name="adj1" fmla="val 18750"/>
                <a:gd name="adj2" fmla="val -8333"/>
                <a:gd name="adj3" fmla="val 18750"/>
                <a:gd name="adj4" fmla="val -16667"/>
                <a:gd name="adj5" fmla="val 33855"/>
                <a:gd name="adj6" fmla="val -80436"/>
              </a:avLst>
            </a:prstGeom>
            <a:ln w="3175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1400" dirty="0" smtClean="0"/>
                <a:t>Площадка АО «Исток» и смежных предприятий. Площадь 52 га</a:t>
              </a:r>
              <a:endParaRPr lang="ru-RU" sz="1400" dirty="0"/>
            </a:p>
          </p:txBody>
        </p:sp>
        <p:sp>
          <p:nvSpPr>
            <p:cNvPr id="7" name="Выноска 2 6"/>
            <p:cNvSpPr/>
            <p:nvPr/>
          </p:nvSpPr>
          <p:spPr>
            <a:xfrm>
              <a:off x="5038819" y="3539216"/>
              <a:ext cx="2419655" cy="1066399"/>
            </a:xfrm>
            <a:prstGeom prst="borderCallout2">
              <a:avLst>
                <a:gd name="adj1" fmla="val 18750"/>
                <a:gd name="adj2" fmla="val -8333"/>
                <a:gd name="adj3" fmla="val 18750"/>
                <a:gd name="adj4" fmla="val -16667"/>
                <a:gd name="adj5" fmla="val 143600"/>
                <a:gd name="adj6" fmla="val -121103"/>
              </a:avLst>
            </a:prstGeom>
            <a:ln w="3175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1400" dirty="0" smtClean="0"/>
                <a:t>Офисные и производственные помещения. Площадь 6 га </a:t>
              </a:r>
              <a:endParaRPr lang="ru-RU" sz="1400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740352" y="4581128"/>
              <a:ext cx="1264590" cy="15558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/>
                <a:t>I-</a:t>
              </a:r>
              <a:r>
                <a:rPr lang="ru-RU" sz="1400" dirty="0" err="1" smtClean="0"/>
                <a:t>ая</a:t>
              </a:r>
              <a:r>
                <a:rPr lang="ru-RU" sz="1400" dirty="0" smtClean="0"/>
                <a:t> очередь создания ОЭЗ </a:t>
              </a:r>
            </a:p>
            <a:p>
              <a:pPr algn="ctr"/>
              <a:r>
                <a:rPr lang="ru-RU" sz="1400" dirty="0" smtClean="0"/>
                <a:t>Площадь 58га</a:t>
              </a:r>
              <a:endParaRPr lang="ru-RU" sz="1400" dirty="0"/>
            </a:p>
          </p:txBody>
        </p:sp>
        <p:sp>
          <p:nvSpPr>
            <p:cNvPr id="9" name="Правая фигурная скобка 8"/>
            <p:cNvSpPr/>
            <p:nvPr/>
          </p:nvSpPr>
          <p:spPr>
            <a:xfrm>
              <a:off x="7596336" y="3933056"/>
              <a:ext cx="144016" cy="2448272"/>
            </a:xfrm>
            <a:prstGeom prst="righ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Выноска 2 9"/>
            <p:cNvSpPr/>
            <p:nvPr/>
          </p:nvSpPr>
          <p:spPr>
            <a:xfrm>
              <a:off x="5494248" y="5619682"/>
              <a:ext cx="1935271" cy="968964"/>
            </a:xfrm>
            <a:prstGeom prst="borderCallout2">
              <a:avLst>
                <a:gd name="adj1" fmla="val 18750"/>
                <a:gd name="adj2" fmla="val -8333"/>
                <a:gd name="adj3" fmla="val 18750"/>
                <a:gd name="adj4" fmla="val -16667"/>
                <a:gd name="adj5" fmla="val -30535"/>
                <a:gd name="adj6" fmla="val -163238"/>
              </a:avLst>
            </a:prstGeom>
            <a:ln w="3175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1100" dirty="0" smtClean="0"/>
                <a:t>в т.ч. дополнительный участок для размещения резидентов 3-4 га</a:t>
              </a:r>
              <a:endParaRPr lang="ru-RU" sz="1100" dirty="0"/>
            </a:p>
          </p:txBody>
        </p:sp>
      </p:grpSp>
      <p:sp>
        <p:nvSpPr>
          <p:cNvPr id="12" name="Заголовок 1"/>
          <p:cNvSpPr txBox="1">
            <a:spLocks/>
          </p:cNvSpPr>
          <p:nvPr/>
        </p:nvSpPr>
        <p:spPr>
          <a:xfrm>
            <a:off x="0" y="642918"/>
            <a:ext cx="7500958" cy="500066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lvl="0">
              <a:spcBef>
                <a:spcPct val="0"/>
              </a:spcBef>
            </a:pPr>
            <a:r>
              <a:rPr lang="ru-RU" sz="32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Территория ОЭЗ ТВТ «ИСТОК», </a:t>
            </a:r>
            <a:r>
              <a:rPr lang="ru-RU" sz="24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60 га</a:t>
            </a:r>
            <a:endParaRPr lang="ru-RU" sz="28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5572132" y="1214422"/>
            <a:ext cx="3357586" cy="785818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lvl="0">
              <a:spcBef>
                <a:spcPct val="0"/>
              </a:spcBef>
            </a:pPr>
            <a:r>
              <a:rPr lang="ru-RU" dirty="0" smtClean="0">
                <a:solidFill>
                  <a:schemeClr val="tx2"/>
                </a:solidFill>
                <a:ea typeface="+mj-ea"/>
                <a:cs typeface="+mj-cs"/>
              </a:rPr>
              <a:t>2. Земельный участок 2,1 га </a:t>
            </a:r>
          </a:p>
          <a:p>
            <a:pPr lvl="0">
              <a:spcBef>
                <a:spcPct val="0"/>
              </a:spcBef>
            </a:pPr>
            <a:r>
              <a:rPr lang="ru-RU" dirty="0" smtClean="0">
                <a:solidFill>
                  <a:schemeClr val="tx2"/>
                </a:solidFill>
                <a:ea typeface="+mj-ea"/>
                <a:cs typeface="+mj-cs"/>
              </a:rPr>
              <a:t>в 600 м на северо-восток </a:t>
            </a:r>
          </a:p>
          <a:p>
            <a:pPr lvl="0">
              <a:spcBef>
                <a:spcPct val="0"/>
              </a:spcBef>
            </a:pPr>
            <a:r>
              <a:rPr lang="ru-RU" dirty="0" smtClean="0">
                <a:solidFill>
                  <a:schemeClr val="tx2"/>
                </a:solidFill>
                <a:ea typeface="+mj-ea"/>
                <a:cs typeface="+mj-cs"/>
              </a:rPr>
              <a:t>от участка №1</a:t>
            </a:r>
            <a:endParaRPr lang="ru-RU" dirty="0">
              <a:solidFill>
                <a:schemeClr val="tx2"/>
              </a:solidFill>
              <a:ea typeface="+mj-ea"/>
              <a:cs typeface="+mj-cs"/>
            </a:endParaRPr>
          </a:p>
        </p:txBody>
      </p:sp>
      <p:pic>
        <p:nvPicPr>
          <p:cNvPr id="14" name="Рисунок 13" descr="Схема 2-го участка ОЭЗ.PNG"/>
          <p:cNvPicPr/>
          <p:nvPr/>
        </p:nvPicPr>
        <p:blipFill>
          <a:blip r:embed="rId3" cstate="print">
            <a:lum contrast="-8000"/>
          </a:blip>
          <a:stretch>
            <a:fillRect/>
          </a:stretch>
        </p:blipFill>
        <p:spPr>
          <a:xfrm>
            <a:off x="6215074" y="2143116"/>
            <a:ext cx="2357454" cy="214314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642918"/>
            <a:ext cx="8229600" cy="785818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Свободная таможенная зона</a:t>
            </a:r>
            <a:endParaRPr lang="ru-RU" sz="3600" b="1" dirty="0"/>
          </a:p>
        </p:txBody>
      </p:sp>
      <p:sp>
        <p:nvSpPr>
          <p:cNvPr id="5" name="Стрелка вправо 4"/>
          <p:cNvSpPr/>
          <p:nvPr/>
        </p:nvSpPr>
        <p:spPr>
          <a:xfrm>
            <a:off x="500034" y="2357430"/>
            <a:ext cx="4357718" cy="3857652"/>
          </a:xfrm>
          <a:prstGeom prst="rightArrow">
            <a:avLst>
              <a:gd name="adj1" fmla="val 50000"/>
              <a:gd name="adj2" fmla="val 25259"/>
            </a:avLst>
          </a:prstGeom>
          <a:gradFill>
            <a:gsLst>
              <a:gs pos="0">
                <a:schemeClr val="bg2">
                  <a:lumMod val="75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</a:gradFill>
          <a:ln>
            <a:noFill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500298" y="3714752"/>
            <a:ext cx="207170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 smtClean="0"/>
              <a:t>НДС  –  0%</a:t>
            </a:r>
            <a:endParaRPr lang="ru-RU" sz="2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71472" y="4286256"/>
            <a:ext cx="37147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 smtClean="0"/>
              <a:t>Ввозная пошлина – 0%</a:t>
            </a:r>
            <a:endParaRPr lang="ru-RU" sz="22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14282" y="1857364"/>
            <a:ext cx="4000528" cy="40011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Иностранные государства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143504" y="1857364"/>
            <a:ext cx="3714776" cy="40011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Российская Федерация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57818" y="3929066"/>
            <a:ext cx="328614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 smtClean="0"/>
              <a:t>ОЭЗ ТВТ «ИСТОК»</a:t>
            </a:r>
            <a:endParaRPr lang="ru-RU" sz="2200" b="1" dirty="0"/>
          </a:p>
        </p:txBody>
      </p:sp>
      <p:cxnSp>
        <p:nvCxnSpPr>
          <p:cNvPr id="13" name="Прямая соединительная линия 12"/>
          <p:cNvCxnSpPr>
            <a:stCxn id="10" idx="1"/>
          </p:cNvCxnSpPr>
          <p:nvPr/>
        </p:nvCxnSpPr>
        <p:spPr>
          <a:xfrm rot="10800000" flipV="1">
            <a:off x="5143504" y="2057418"/>
            <a:ext cx="0" cy="1514457"/>
          </a:xfrm>
          <a:prstGeom prst="line">
            <a:avLst/>
          </a:prstGeom>
          <a:ln w="381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>
            <a:off x="4643438" y="5429264"/>
            <a:ext cx="1143008" cy="0"/>
          </a:xfrm>
          <a:prstGeom prst="line">
            <a:avLst/>
          </a:prstGeom>
          <a:ln w="381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10800000" flipV="1">
            <a:off x="5143504" y="3571876"/>
            <a:ext cx="3143272" cy="2"/>
          </a:xfrm>
          <a:prstGeom prst="line">
            <a:avLst/>
          </a:prstGeom>
          <a:ln w="381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10800000" flipV="1">
            <a:off x="5214942" y="4857760"/>
            <a:ext cx="3143272" cy="2"/>
          </a:xfrm>
          <a:prstGeom prst="line">
            <a:avLst/>
          </a:prstGeom>
          <a:ln w="381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5400000">
            <a:off x="7715272" y="4214818"/>
            <a:ext cx="1285884" cy="0"/>
          </a:xfrm>
          <a:prstGeom prst="line">
            <a:avLst/>
          </a:prstGeom>
          <a:ln w="381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857224" y="3000372"/>
            <a:ext cx="30003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dirty="0" smtClean="0"/>
              <a:t>Ввоз оборудования: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/>
          <p:nvPr/>
        </p:nvPicPr>
        <p:blipFill>
          <a:blip r:embed="rId2" cstate="print">
            <a:lum bright="40000"/>
          </a:blip>
          <a:srcRect/>
          <a:stretch>
            <a:fillRect/>
          </a:stretch>
        </p:blipFill>
        <p:spPr bwMode="auto">
          <a:xfrm>
            <a:off x="0" y="1000108"/>
            <a:ext cx="1643075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0" y="642918"/>
            <a:ext cx="8229600" cy="500050"/>
          </a:xfrm>
        </p:spPr>
        <p:txBody>
          <a:bodyPr>
            <a:noAutofit/>
          </a:bodyPr>
          <a:lstStyle/>
          <a:p>
            <a:r>
              <a:rPr lang="ru-RU" sz="3400" dirty="0" smtClean="0"/>
              <a:t>Бюджетная эффективность проекта</a:t>
            </a:r>
            <a:endParaRPr lang="ru-RU" sz="3400" dirty="0"/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714348" y="1643053"/>
          <a:ext cx="7286676" cy="4714906"/>
        </p:xfrm>
        <a:graphic>
          <a:graphicData uri="http://schemas.openxmlformats.org/drawingml/2006/table">
            <a:tbl>
              <a:tblPr>
                <a:tableStyleId>{3B4B98B0-60AC-42C2-AFA5-B58CD77FA1E5}</a:tableStyleId>
              </a:tblPr>
              <a:tblGrid>
                <a:gridCol w="1772434"/>
                <a:gridCol w="2641611"/>
                <a:gridCol w="2872631"/>
              </a:tblGrid>
              <a:tr h="1466719">
                <a:tc>
                  <a:txBody>
                    <a:bodyPr/>
                    <a:lstStyle/>
                    <a:p>
                      <a:pPr marL="0" algn="ctr" rtl="0" eaLnBrk="1" fontAlgn="t" latinLnBrk="0" hangingPunct="1"/>
                      <a:r>
                        <a:rPr kumimoji="0" lang="ru-RU" sz="1800" b="1" u="none" strike="noStrike" kern="1200" dirty="0"/>
                        <a:t>Годы</a:t>
                      </a:r>
                      <a:endParaRPr kumimoji="0" lang="ru-RU" sz="1800" b="1" i="0" u="none" strike="noStrike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800" b="1" u="none" strike="noStrike" dirty="0"/>
                        <a:t>Поступления в федеральный бюджет, </a:t>
                      </a:r>
                      <a:endParaRPr lang="ru-RU" sz="1800" b="1" u="none" strike="noStrike" dirty="0" smtClean="0"/>
                    </a:p>
                    <a:p>
                      <a:pPr algn="ctr" rtl="0" fontAlgn="t"/>
                      <a:r>
                        <a:rPr lang="ru-RU" sz="1800" b="1" u="none" strike="noStrike" dirty="0" smtClean="0"/>
                        <a:t>млн</a:t>
                      </a:r>
                      <a:r>
                        <a:rPr lang="ru-RU" sz="1800" b="1" u="none" strike="noStrike" dirty="0"/>
                        <a:t>. руб. 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800" b="1" u="none" strike="noStrike" dirty="0"/>
                        <a:t>Поступления </a:t>
                      </a:r>
                      <a:endParaRPr lang="ru-RU" sz="1800" b="1" u="none" strike="noStrike" dirty="0" smtClean="0"/>
                    </a:p>
                    <a:p>
                      <a:pPr algn="ctr" rtl="0" fontAlgn="t"/>
                      <a:r>
                        <a:rPr lang="ru-RU" sz="1800" b="1" u="none" strike="noStrike" dirty="0" smtClean="0"/>
                        <a:t>в </a:t>
                      </a:r>
                      <a:r>
                        <a:rPr lang="ru-RU" sz="1800" b="1" u="none" strike="noStrike" dirty="0"/>
                        <a:t>областной </a:t>
                      </a:r>
                      <a:endParaRPr lang="ru-RU" sz="1800" b="1" u="none" strike="noStrike" dirty="0" smtClean="0"/>
                    </a:p>
                    <a:p>
                      <a:pPr algn="ctr" rtl="0" fontAlgn="t"/>
                      <a:r>
                        <a:rPr lang="ru-RU" sz="1800" b="1" u="none" strike="noStrike" dirty="0" smtClean="0"/>
                        <a:t>и </a:t>
                      </a:r>
                      <a:r>
                        <a:rPr lang="ru-RU" sz="1800" b="1" u="none" strike="noStrike" dirty="0"/>
                        <a:t>местный бюджеты, </a:t>
                      </a:r>
                      <a:endParaRPr lang="ru-RU" sz="1800" b="1" u="none" strike="noStrike" dirty="0" smtClean="0"/>
                    </a:p>
                    <a:p>
                      <a:pPr algn="ctr" rtl="0" fontAlgn="t"/>
                      <a:r>
                        <a:rPr lang="ru-RU" sz="1800" b="1" u="none" strike="noStrike" dirty="0" smtClean="0"/>
                        <a:t>млн</a:t>
                      </a:r>
                      <a:r>
                        <a:rPr lang="ru-RU" sz="1800" b="1" u="none" strike="noStrike" dirty="0"/>
                        <a:t>. руб. 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/>
                </a:tc>
              </a:tr>
              <a:tr h="293344">
                <a:tc>
                  <a:txBody>
                    <a:bodyPr/>
                    <a:lstStyle/>
                    <a:p>
                      <a:pPr algn="ctr" rtl="0" fontAlgn="t">
                        <a:spcAft>
                          <a:spcPts val="1200"/>
                        </a:spcAft>
                      </a:pPr>
                      <a:r>
                        <a:rPr lang="ru-RU" sz="1800" u="none" strike="noStrike" dirty="0"/>
                        <a:t>2016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 fontAlgn="b">
                        <a:spcAft>
                          <a:spcPts val="600"/>
                        </a:spcAft>
                      </a:pPr>
                      <a:r>
                        <a:rPr lang="ru-RU" sz="1800" u="none" strike="noStrike" dirty="0"/>
                        <a:t>99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rtl="0" fontAlgn="b">
                        <a:spcAft>
                          <a:spcPts val="600"/>
                        </a:spcAft>
                      </a:pPr>
                      <a:r>
                        <a:rPr lang="ru-RU" sz="1800" u="none" strike="noStrike"/>
                        <a:t>42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b"/>
                </a:tc>
              </a:tr>
              <a:tr h="293344">
                <a:tc>
                  <a:txBody>
                    <a:bodyPr/>
                    <a:lstStyle/>
                    <a:p>
                      <a:pPr algn="ctr" rtl="0" fontAlgn="b">
                        <a:spcAft>
                          <a:spcPts val="1200"/>
                        </a:spcAft>
                      </a:pPr>
                      <a:r>
                        <a:rPr lang="ru-RU" sz="1800" u="none" strike="noStrike" dirty="0"/>
                        <a:t>2 017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rtl="0" fontAlgn="b">
                        <a:spcAft>
                          <a:spcPts val="600"/>
                        </a:spcAft>
                      </a:pPr>
                      <a:r>
                        <a:rPr lang="ru-RU" sz="1800" u="none" strike="noStrike" dirty="0"/>
                        <a:t>337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rtl="0" fontAlgn="b">
                        <a:spcAft>
                          <a:spcPts val="600"/>
                        </a:spcAft>
                      </a:pPr>
                      <a:r>
                        <a:rPr lang="ru-RU" sz="1800" u="none" strike="noStrike" dirty="0"/>
                        <a:t>140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b"/>
                </a:tc>
              </a:tr>
              <a:tr h="314747">
                <a:tc>
                  <a:txBody>
                    <a:bodyPr/>
                    <a:lstStyle/>
                    <a:p>
                      <a:pPr algn="ctr" rtl="0" fontAlgn="t">
                        <a:spcAft>
                          <a:spcPts val="1200"/>
                        </a:spcAft>
                      </a:pPr>
                      <a:r>
                        <a:rPr lang="ru-RU" sz="1800" u="none" strike="noStrike" dirty="0"/>
                        <a:t>2018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 fontAlgn="b">
                        <a:spcAft>
                          <a:spcPts val="600"/>
                        </a:spcAft>
                      </a:pPr>
                      <a:r>
                        <a:rPr lang="ru-RU" sz="1800" u="none" strike="noStrike" dirty="0"/>
                        <a:t>776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rtl="0" fontAlgn="b">
                        <a:spcAft>
                          <a:spcPts val="600"/>
                        </a:spcAft>
                      </a:pPr>
                      <a:r>
                        <a:rPr lang="ru-RU" sz="1800" u="none" strike="noStrike" dirty="0"/>
                        <a:t>258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b"/>
                </a:tc>
              </a:tr>
              <a:tr h="293344">
                <a:tc>
                  <a:txBody>
                    <a:bodyPr/>
                    <a:lstStyle/>
                    <a:p>
                      <a:pPr algn="ctr" rtl="0" fontAlgn="b">
                        <a:spcAft>
                          <a:spcPts val="1200"/>
                        </a:spcAft>
                      </a:pPr>
                      <a:r>
                        <a:rPr lang="ru-RU" sz="1800" u="none" strike="noStrike" dirty="0"/>
                        <a:t>2 019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rtl="0" fontAlgn="b">
                        <a:spcAft>
                          <a:spcPts val="600"/>
                        </a:spcAft>
                      </a:pPr>
                      <a:r>
                        <a:rPr lang="ru-RU" sz="1800" u="none" strike="noStrike" dirty="0"/>
                        <a:t>1 212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rtl="0" fontAlgn="b">
                        <a:spcAft>
                          <a:spcPts val="600"/>
                        </a:spcAft>
                      </a:pPr>
                      <a:r>
                        <a:rPr lang="ru-RU" sz="1800" u="none" strike="noStrike" dirty="0"/>
                        <a:t>364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b"/>
                </a:tc>
              </a:tr>
              <a:tr h="293344">
                <a:tc>
                  <a:txBody>
                    <a:bodyPr/>
                    <a:lstStyle/>
                    <a:p>
                      <a:pPr algn="ctr" rtl="0" fontAlgn="t">
                        <a:spcAft>
                          <a:spcPts val="1200"/>
                        </a:spcAft>
                      </a:pPr>
                      <a:r>
                        <a:rPr lang="ru-RU" sz="1800" u="none" strike="noStrike" dirty="0"/>
                        <a:t>2020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 fontAlgn="b">
                        <a:spcAft>
                          <a:spcPts val="600"/>
                        </a:spcAft>
                      </a:pPr>
                      <a:r>
                        <a:rPr lang="ru-RU" sz="1800" u="none" strike="noStrike" dirty="0"/>
                        <a:t>1 432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rtl="0" fontAlgn="b">
                        <a:spcAft>
                          <a:spcPts val="600"/>
                        </a:spcAft>
                      </a:pPr>
                      <a:r>
                        <a:rPr lang="ru-RU" sz="1800" u="none" strike="noStrike" dirty="0"/>
                        <a:t>416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b"/>
                </a:tc>
              </a:tr>
              <a:tr h="293344">
                <a:tc>
                  <a:txBody>
                    <a:bodyPr/>
                    <a:lstStyle/>
                    <a:p>
                      <a:pPr algn="ctr" rtl="0" fontAlgn="b">
                        <a:spcAft>
                          <a:spcPts val="1200"/>
                        </a:spcAft>
                      </a:pPr>
                      <a:r>
                        <a:rPr lang="ru-RU" sz="1800" u="none" strike="noStrike" dirty="0"/>
                        <a:t>2 021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rtl="0" fontAlgn="b">
                        <a:spcAft>
                          <a:spcPts val="600"/>
                        </a:spcAft>
                      </a:pPr>
                      <a:r>
                        <a:rPr lang="ru-RU" sz="1800" u="none" strike="noStrike"/>
                        <a:t>1 663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rtl="0" fontAlgn="b">
                        <a:spcAft>
                          <a:spcPts val="600"/>
                        </a:spcAft>
                      </a:pPr>
                      <a:r>
                        <a:rPr lang="ru-RU" sz="1800" u="none" strike="noStrike" dirty="0"/>
                        <a:t>589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b"/>
                </a:tc>
              </a:tr>
              <a:tr h="293344">
                <a:tc>
                  <a:txBody>
                    <a:bodyPr/>
                    <a:lstStyle/>
                    <a:p>
                      <a:pPr algn="ctr" rtl="0" fontAlgn="t">
                        <a:spcAft>
                          <a:spcPts val="1200"/>
                        </a:spcAft>
                      </a:pPr>
                      <a:r>
                        <a:rPr lang="ru-RU" sz="1800" u="none" strike="noStrike" dirty="0"/>
                        <a:t>2022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 fontAlgn="b">
                        <a:spcAft>
                          <a:spcPts val="600"/>
                        </a:spcAft>
                      </a:pPr>
                      <a:r>
                        <a:rPr lang="ru-RU" sz="1800" u="none" strike="noStrike"/>
                        <a:t>1 944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rtl="0" fontAlgn="b">
                        <a:spcAft>
                          <a:spcPts val="600"/>
                        </a:spcAft>
                      </a:pPr>
                      <a:r>
                        <a:rPr lang="ru-RU" sz="1800" u="none" strike="noStrike" dirty="0"/>
                        <a:t>742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b"/>
                </a:tc>
              </a:tr>
              <a:tr h="293344">
                <a:tc>
                  <a:txBody>
                    <a:bodyPr/>
                    <a:lstStyle/>
                    <a:p>
                      <a:pPr algn="ctr" rtl="0" fontAlgn="b">
                        <a:spcAft>
                          <a:spcPts val="1200"/>
                        </a:spcAft>
                      </a:pPr>
                      <a:r>
                        <a:rPr lang="ru-RU" sz="1800" u="none" strike="noStrike" dirty="0"/>
                        <a:t>2 023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rtl="0" fontAlgn="b">
                        <a:spcAft>
                          <a:spcPts val="600"/>
                        </a:spcAft>
                      </a:pPr>
                      <a:r>
                        <a:rPr lang="ru-RU" sz="1800" u="none" strike="noStrike"/>
                        <a:t>2 427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rtl="0" fontAlgn="b">
                        <a:spcAft>
                          <a:spcPts val="600"/>
                        </a:spcAft>
                      </a:pPr>
                      <a:r>
                        <a:rPr lang="ru-RU" sz="1800" u="none" strike="noStrike" dirty="0"/>
                        <a:t>939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b"/>
                </a:tc>
              </a:tr>
              <a:tr h="293344">
                <a:tc>
                  <a:txBody>
                    <a:bodyPr/>
                    <a:lstStyle/>
                    <a:p>
                      <a:pPr algn="ctr" rtl="0" fontAlgn="t">
                        <a:spcAft>
                          <a:spcPts val="1200"/>
                        </a:spcAft>
                      </a:pPr>
                      <a:r>
                        <a:rPr lang="ru-RU" sz="1800" u="none" strike="noStrike" dirty="0"/>
                        <a:t>2024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 fontAlgn="b">
                        <a:spcAft>
                          <a:spcPts val="600"/>
                        </a:spcAft>
                      </a:pPr>
                      <a:r>
                        <a:rPr lang="ru-RU" sz="1800" u="none" strike="noStrike"/>
                        <a:t>2 974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rtl="0" fontAlgn="b">
                        <a:spcAft>
                          <a:spcPts val="600"/>
                        </a:spcAft>
                      </a:pPr>
                      <a:r>
                        <a:rPr lang="ru-RU" sz="1800" u="none" strike="noStrike"/>
                        <a:t>1 152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b"/>
                </a:tc>
              </a:tr>
              <a:tr h="293344">
                <a:tc>
                  <a:txBody>
                    <a:bodyPr/>
                    <a:lstStyle/>
                    <a:p>
                      <a:pPr algn="ctr" rtl="0" fontAlgn="b">
                        <a:spcAft>
                          <a:spcPts val="1200"/>
                        </a:spcAft>
                      </a:pPr>
                      <a:r>
                        <a:rPr lang="ru-RU" sz="1800" u="none" strike="noStrike" dirty="0"/>
                        <a:t>2 025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rtl="0" fontAlgn="b">
                        <a:spcAft>
                          <a:spcPts val="600"/>
                        </a:spcAft>
                      </a:pPr>
                      <a:r>
                        <a:rPr lang="ru-RU" sz="1800" u="none" strike="noStrike" dirty="0"/>
                        <a:t>3 594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rtl="0" fontAlgn="b">
                        <a:spcAft>
                          <a:spcPts val="600"/>
                        </a:spcAft>
                      </a:pPr>
                      <a:r>
                        <a:rPr lang="ru-RU" sz="1800" u="none" strike="noStrike" dirty="0"/>
                        <a:t>1 383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b"/>
                </a:tc>
              </a:tr>
              <a:tr h="293344">
                <a:tc>
                  <a:txBody>
                    <a:bodyPr/>
                    <a:lstStyle/>
                    <a:p>
                      <a:pPr algn="ctr" rtl="0" fontAlgn="b">
                        <a:spcAft>
                          <a:spcPts val="1200"/>
                        </a:spcAft>
                      </a:pPr>
                      <a:r>
                        <a:rPr kumimoji="0" lang="ru-RU" sz="1800" b="1" kern="1200" dirty="0" smtClean="0"/>
                        <a:t>ИТОГО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rtl="0" fontAlgn="b">
                        <a:spcAft>
                          <a:spcPts val="600"/>
                        </a:spcAft>
                      </a:pPr>
                      <a:r>
                        <a:rPr kumimoji="0" lang="ru-RU" sz="1800" b="1" kern="1200" dirty="0" smtClean="0"/>
                        <a:t>16 458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rtl="0" fontAlgn="b">
                        <a:spcAft>
                          <a:spcPts val="600"/>
                        </a:spcAft>
                      </a:pPr>
                      <a:r>
                        <a:rPr kumimoji="0" lang="ru-RU" sz="1800" b="1" kern="1200" dirty="0" smtClean="0"/>
                        <a:t>6 025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>
    <a:txDef>
      <a:spPr>
        <a:solidFill>
          <a:schemeClr val="bg2">
            <a:lumMod val="90000"/>
          </a:schemeClr>
        </a:solidFill>
      </a:spPr>
      <a:bodyPr wrap="square" rtlCol="0">
        <a:spAutoFit/>
      </a:bodyPr>
      <a:lstStyle>
        <a:defPPr>
          <a:defRPr dirty="0"/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1530</TotalTime>
  <Words>972</Words>
  <Application>Microsoft Office PowerPoint</Application>
  <PresentationFormat>Экран (4:3)</PresentationFormat>
  <Paragraphs>308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Городская</vt:lpstr>
      <vt:lpstr>Особая экономическая зона технико-внедренческого типа «Исток»</vt:lpstr>
      <vt:lpstr>Первая в России ОЭЗ  без привлечения бюджетных инвестиций  </vt:lpstr>
      <vt:lpstr>Показатели эффективности функционирования ОЭЗ</vt:lpstr>
      <vt:lpstr>Слайд 4</vt:lpstr>
      <vt:lpstr>Преимущества ОЭЗ ТВТ «ИСТОК»</vt:lpstr>
      <vt:lpstr>Географическое положение</vt:lpstr>
      <vt:lpstr>1. Земельный участок 58 га  с перспективой расширения до 124 га</vt:lpstr>
      <vt:lpstr>Свободная таможенная зона</vt:lpstr>
      <vt:lpstr>Бюджетная эффективность проекта</vt:lpstr>
      <vt:lpstr>Налоговые поступления в бюджеты</vt:lpstr>
      <vt:lpstr>Инфраструктура ОЭЗ</vt:lpstr>
      <vt:lpstr>Инженерно-технические сети</vt:lpstr>
      <vt:lpstr>Информационно-коммуникационная инфраструктура</vt:lpstr>
      <vt:lpstr>Высококвалифицированные кадры</vt:lpstr>
      <vt:lpstr>Дополнительные сервисы  для резидентов ОЭЗ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Особая экономическая зона технико-внедренческого типа «Исток»</dc:title>
  <dc:creator>Михаил Сухарников</dc:creator>
  <cp:lastModifiedBy>Михальченков</cp:lastModifiedBy>
  <cp:revision>88</cp:revision>
  <dcterms:created xsi:type="dcterms:W3CDTF">2015-06-22T12:26:54Z</dcterms:created>
  <dcterms:modified xsi:type="dcterms:W3CDTF">2016-08-22T11:38:26Z</dcterms:modified>
</cp:coreProperties>
</file>